
<file path=[Content_Types].xml><?xml version="1.0" encoding="utf-8"?>
<Types xmlns="http://schemas.openxmlformats.org/package/2006/content-types">
  <Default Extension="jpeg" ContentType="image/jpeg"/>
  <Default Extension="jpg" ContentType="image/jpeg"/>
  <Default Extension="mov" ContentType="video/quicktime"/>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1.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2.xml" ContentType="application/vnd.openxmlformats-officedocument.presentationml.notesSlide+xml"/>
  <Override PartName="/ppt/tags/tag15.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notesSlides/notesSlide7.xml" ContentType="application/vnd.openxmlformats-officedocument.presentationml.notesSlide+xml"/>
  <Override PartName="/ppt/tags/tag18.xml" ContentType="application/vnd.openxmlformats-officedocument.presentationml.tags+xml"/>
  <Override PartName="/ppt/notesSlides/notesSlide8.xml" ContentType="application/vnd.openxmlformats-officedocument.presentationml.notesSlide+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3"/>
  </p:notesMasterIdLst>
  <p:sldIdLst>
    <p:sldId id="365" r:id="rId2"/>
    <p:sldId id="404" r:id="rId3"/>
    <p:sldId id="405" r:id="rId4"/>
    <p:sldId id="416" r:id="rId5"/>
    <p:sldId id="406" r:id="rId6"/>
    <p:sldId id="417" r:id="rId7"/>
    <p:sldId id="407" r:id="rId8"/>
    <p:sldId id="421" r:id="rId9"/>
    <p:sldId id="418" r:id="rId10"/>
    <p:sldId id="409" r:id="rId11"/>
    <p:sldId id="420" r:id="rId12"/>
  </p:sldIdLst>
  <p:sldSz cx="12192000" cy="6858000"/>
  <p:notesSz cx="6858000" cy="9144000"/>
  <p:custDataLst>
    <p:tags r:id="rId1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572" autoAdjust="0"/>
    <p:restoredTop sz="94660"/>
  </p:normalViewPr>
  <p:slideViewPr>
    <p:cSldViewPr snapToGrid="0">
      <p:cViewPr varScale="1">
        <p:scale>
          <a:sx n="110" d="100"/>
          <a:sy n="110" d="100"/>
        </p:scale>
        <p:origin x="304"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4BF844D-7E6C-40DF-91AA-2D2D53A73F61}" type="datetimeFigureOut">
              <a:rPr lang="zh-CN" altLang="en-US" smtClean="0"/>
              <a:t>2024/4/13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0F6D284-60DE-47CA-A4AE-84223071E691}"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25CCEA-3F45-46FD-873C-10FB1242F407}" type="slidenum">
              <a:rPr lang="zh-CN" altLang="en-US" smtClean="0"/>
              <a:t>2</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25CCEA-3F45-46FD-873C-10FB1242F407}" type="slidenum">
              <a:rPr lang="zh-CN" altLang="en-US" smtClean="0"/>
              <a:t>11</a:t>
            </a:fld>
            <a:endParaRPr lang="zh-CN" altLang="en-US"/>
          </a:p>
        </p:txBody>
      </p:sp>
    </p:spTree>
    <p:extLst>
      <p:ext uri="{BB962C8B-B14F-4D97-AF65-F5344CB8AC3E}">
        <p14:creationId xmlns:p14="http://schemas.microsoft.com/office/powerpoint/2010/main" val="22528091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25CCEA-3F45-46FD-873C-10FB1242F407}" type="slidenum">
              <a:rPr lang="zh-CN" altLang="en-US" smtClean="0"/>
              <a:t>3</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25CCEA-3F45-46FD-873C-10FB1242F407}" type="slidenum">
              <a:rPr lang="zh-CN" altLang="en-US" smtClean="0"/>
              <a:t>4</a:t>
            </a:fld>
            <a:endParaRPr lang="zh-CN" altLang="en-US"/>
          </a:p>
        </p:txBody>
      </p:sp>
    </p:spTree>
    <p:extLst>
      <p:ext uri="{BB962C8B-B14F-4D97-AF65-F5344CB8AC3E}">
        <p14:creationId xmlns:p14="http://schemas.microsoft.com/office/powerpoint/2010/main" val="28716641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25CCEA-3F45-46FD-873C-10FB1242F407}" type="slidenum">
              <a:rPr lang="zh-CN" altLang="en-US" smtClean="0"/>
              <a:t>5</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25CCEA-3F45-46FD-873C-10FB1242F407}" type="slidenum">
              <a:rPr lang="zh-CN" altLang="en-US" smtClean="0"/>
              <a:t>6</a:t>
            </a:fld>
            <a:endParaRPr lang="zh-CN" altLang="en-US"/>
          </a:p>
        </p:txBody>
      </p:sp>
    </p:spTree>
    <p:extLst>
      <p:ext uri="{BB962C8B-B14F-4D97-AF65-F5344CB8AC3E}">
        <p14:creationId xmlns:p14="http://schemas.microsoft.com/office/powerpoint/2010/main" val="39471882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25CCEA-3F45-46FD-873C-10FB1242F407}" type="slidenum">
              <a:rPr lang="zh-CN" altLang="en-US" smtClean="0"/>
              <a:t>7</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25CCEA-3F45-46FD-873C-10FB1242F407}" type="slidenum">
              <a:rPr lang="zh-CN" altLang="en-US" smtClean="0"/>
              <a:t>8</a:t>
            </a:fld>
            <a:endParaRPr lang="zh-CN" altLang="en-US"/>
          </a:p>
        </p:txBody>
      </p:sp>
    </p:spTree>
    <p:extLst>
      <p:ext uri="{BB962C8B-B14F-4D97-AF65-F5344CB8AC3E}">
        <p14:creationId xmlns:p14="http://schemas.microsoft.com/office/powerpoint/2010/main" val="8521694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25CCEA-3F45-46FD-873C-10FB1242F407}" type="slidenum">
              <a:rPr lang="zh-CN" altLang="en-US" smtClean="0"/>
              <a:t>9</a:t>
            </a:fld>
            <a:endParaRPr lang="zh-CN" altLang="en-US"/>
          </a:p>
        </p:txBody>
      </p:sp>
    </p:spTree>
    <p:extLst>
      <p:ext uri="{BB962C8B-B14F-4D97-AF65-F5344CB8AC3E}">
        <p14:creationId xmlns:p14="http://schemas.microsoft.com/office/powerpoint/2010/main" val="16432633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25CCEA-3F45-46FD-873C-10FB1242F407}" type="slidenum">
              <a:rPr lang="zh-CN" altLang="en-US" smtClean="0"/>
              <a:t>10</a:t>
            </a:fld>
            <a:endParaRPr lang="zh-CN" altLang="en-US"/>
          </a:p>
        </p:txBody>
      </p:sp>
    </p:spTree>
    <p:extLst>
      <p:ext uri="{BB962C8B-B14F-4D97-AF65-F5344CB8AC3E}">
        <p14:creationId xmlns:p14="http://schemas.microsoft.com/office/powerpoint/2010/main" val="42352727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21F2CF3-3E1F-469B-A926-BFCED114A661}" type="datetimeFigureOut">
              <a:rPr lang="zh-CN" altLang="en-US" smtClean="0"/>
              <a:t>2024/4/13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7D30D15-A003-49D5-919B-DBD16024EE4C}"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521F2CF3-3E1F-469B-A926-BFCED114A661}" type="datetimeFigureOut">
              <a:rPr lang="zh-CN" altLang="en-US" smtClean="0"/>
              <a:t>2024/4/13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7D30D15-A003-49D5-919B-DBD16024EE4C}"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521F2CF3-3E1F-469B-A926-BFCED114A661}" type="datetimeFigureOut">
              <a:rPr lang="zh-CN" altLang="en-US" smtClean="0"/>
              <a:t>2024/4/13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7D30D15-A003-49D5-919B-DBD16024EE4C}"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5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4364"/>
            <a:ext cx="12194588" cy="6853636"/>
          </a:xfrm>
          <a:prstGeom prst="rect">
            <a:avLst/>
          </a:prstGeom>
        </p:spPr>
      </p:pic>
      <p:sp>
        <p:nvSpPr>
          <p:cNvPr id="3" name="矩形 2"/>
          <p:cNvSpPr/>
          <p:nvPr userDrawn="1"/>
        </p:nvSpPr>
        <p:spPr>
          <a:xfrm>
            <a:off x="396169" y="450677"/>
            <a:ext cx="11402250" cy="5961011"/>
          </a:xfrm>
          <a:prstGeom prst="rect">
            <a:avLst/>
          </a:prstGeom>
          <a:solidFill>
            <a:schemeClr val="bg1"/>
          </a:solid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521F2CF3-3E1F-469B-A926-BFCED114A661}" type="datetimeFigureOut">
              <a:rPr lang="zh-CN" altLang="en-US" smtClean="0"/>
              <a:t>2024/4/13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7D30D15-A003-49D5-919B-DBD16024EE4C}"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21F2CF3-3E1F-469B-A926-BFCED114A661}" type="datetimeFigureOut">
              <a:rPr lang="zh-CN" altLang="en-US" smtClean="0"/>
              <a:t>2024/4/13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7D30D15-A003-49D5-919B-DBD16024EE4C}"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521F2CF3-3E1F-469B-A926-BFCED114A661}" type="datetimeFigureOut">
              <a:rPr lang="zh-CN" altLang="en-US" smtClean="0"/>
              <a:t>2024/4/13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7D30D15-A003-49D5-919B-DBD16024EE4C}"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521F2CF3-3E1F-469B-A926-BFCED114A661}" type="datetimeFigureOut">
              <a:rPr lang="zh-CN" altLang="en-US" smtClean="0"/>
              <a:t>2024/4/13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7D30D15-A003-49D5-919B-DBD16024EE4C}"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21F2CF3-3E1F-469B-A926-BFCED114A661}" type="datetimeFigureOut">
              <a:rPr lang="zh-CN" altLang="en-US" smtClean="0"/>
              <a:t>2024/4/13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7D30D15-A003-49D5-919B-DBD16024EE4C}"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21F2CF3-3E1F-469B-A926-BFCED114A661}" type="datetimeFigureOut">
              <a:rPr lang="zh-CN" altLang="en-US" smtClean="0"/>
              <a:t>2024/4/13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7D30D15-A003-49D5-919B-DBD16024EE4C}"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21F2CF3-3E1F-469B-A926-BFCED114A661}" type="datetimeFigureOut">
              <a:rPr lang="zh-CN" altLang="en-US" smtClean="0"/>
              <a:t>2024/4/13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7D30D15-A003-49D5-919B-DBD16024EE4C}"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21F2CF3-3E1F-469B-A926-BFCED114A661}" type="datetimeFigureOut">
              <a:rPr lang="zh-CN" altLang="en-US" smtClean="0"/>
              <a:t>2024/4/13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7D30D15-A003-49D5-919B-DBD16024EE4C}"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21F2CF3-3E1F-469B-A926-BFCED114A661}" type="datetimeFigureOut">
              <a:rPr lang="zh-CN" altLang="en-US" smtClean="0"/>
              <a:t>2024/4/13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7D30D15-A003-49D5-919B-DBD16024EE4C}"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8" Type="http://schemas.openxmlformats.org/officeDocument/2006/relationships/tags" Target="../tags/tag26.xml"/><Relationship Id="rId3" Type="http://schemas.openxmlformats.org/officeDocument/2006/relationships/tags" Target="../tags/tag21.xml"/><Relationship Id="rId7" Type="http://schemas.openxmlformats.org/officeDocument/2006/relationships/tags" Target="../tags/tag25.xml"/><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tags" Target="../tags/tag24.xml"/><Relationship Id="rId11" Type="http://schemas.openxmlformats.org/officeDocument/2006/relationships/image" Target="../media/image16.jpeg"/><Relationship Id="rId5" Type="http://schemas.openxmlformats.org/officeDocument/2006/relationships/tags" Target="../tags/tag23.xml"/><Relationship Id="rId10" Type="http://schemas.openxmlformats.org/officeDocument/2006/relationships/notesSlide" Target="../notesSlides/notesSlide9.xml"/><Relationship Id="rId4" Type="http://schemas.openxmlformats.org/officeDocument/2006/relationships/tags" Target="../tags/tag22.xml"/><Relationship Id="rId9"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image" Target="../media/image46.png"/></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image" Target="../media/image4.jpeg"/><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image" Target="../media/image3.jpeg"/><Relationship Id="rId17" Type="http://schemas.openxmlformats.org/officeDocument/2006/relationships/image" Target="../media/image8.jpeg"/><Relationship Id="rId2" Type="http://schemas.openxmlformats.org/officeDocument/2006/relationships/tags" Target="../tags/tag3.xml"/><Relationship Id="rId16" Type="http://schemas.openxmlformats.org/officeDocument/2006/relationships/image" Target="../media/image7.png"/><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notesSlide" Target="../notesSlides/notesSlide1.xml"/><Relationship Id="rId5" Type="http://schemas.openxmlformats.org/officeDocument/2006/relationships/tags" Target="../tags/tag6.xml"/><Relationship Id="rId15" Type="http://schemas.openxmlformats.org/officeDocument/2006/relationships/image" Target="../media/image6.png"/><Relationship Id="rId10" Type="http://schemas.openxmlformats.org/officeDocument/2006/relationships/slideLayout" Target="../slideLayouts/slideLayout12.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image" Target="../media/image5.jpeg"/></Relationships>
</file>

<file path=ppt/slides/_rels/slide3.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jpeg"/><Relationship Id="rId3" Type="http://schemas.openxmlformats.org/officeDocument/2006/relationships/tags" Target="../tags/tag13.xml"/><Relationship Id="rId7" Type="http://schemas.openxmlformats.org/officeDocument/2006/relationships/image" Target="../media/image9.jpeg"/><Relationship Id="rId12" Type="http://schemas.openxmlformats.org/officeDocument/2006/relationships/image" Target="../media/image14.png"/><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notesSlide" Target="../notesSlides/notesSlide2.xml"/><Relationship Id="rId11" Type="http://schemas.openxmlformats.org/officeDocument/2006/relationships/image" Target="../media/image13.png"/><Relationship Id="rId5" Type="http://schemas.openxmlformats.org/officeDocument/2006/relationships/slideLayout" Target="../slideLayouts/slideLayout12.xml"/><Relationship Id="rId10" Type="http://schemas.openxmlformats.org/officeDocument/2006/relationships/image" Target="../media/image12.png"/><Relationship Id="rId4" Type="http://schemas.openxmlformats.org/officeDocument/2006/relationships/tags" Target="../tags/tag14.xml"/><Relationship Id="rId9" Type="http://schemas.openxmlformats.org/officeDocument/2006/relationships/image" Target="../media/image11.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2.xml"/><Relationship Id="rId1" Type="http://schemas.openxmlformats.org/officeDocument/2006/relationships/tags" Target="../tags/tag15.xml"/><Relationship Id="rId4" Type="http://schemas.openxmlformats.org/officeDocument/2006/relationships/image" Target="../media/image16.jpeg"/></Relationships>
</file>

<file path=ppt/slides/_rels/slide5.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image" Target="../media/image17.jpeg"/><Relationship Id="rId7" Type="http://schemas.openxmlformats.org/officeDocument/2006/relationships/image" Target="../media/image21.png"/><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image" Target="../media/image20.png"/><Relationship Id="rId11" Type="http://schemas.openxmlformats.org/officeDocument/2006/relationships/image" Target="../media/image25.png"/><Relationship Id="rId5" Type="http://schemas.openxmlformats.org/officeDocument/2006/relationships/image" Target="../media/image19.png"/><Relationship Id="rId10" Type="http://schemas.openxmlformats.org/officeDocument/2006/relationships/image" Target="../media/image24.png"/><Relationship Id="rId4" Type="http://schemas.openxmlformats.org/officeDocument/2006/relationships/image" Target="../media/image18.png"/><Relationship Id="rId9" Type="http://schemas.openxmlformats.org/officeDocument/2006/relationships/image" Target="../media/image23.png"/></Relationships>
</file>

<file path=ppt/slides/_rels/slide6.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5.xml"/><Relationship Id="rId1" Type="http://schemas.openxmlformats.org/officeDocument/2006/relationships/slideLayout" Target="../slideLayouts/slideLayout12.xml"/><Relationship Id="rId6" Type="http://schemas.openxmlformats.org/officeDocument/2006/relationships/image" Target="../media/image29.jpg"/><Relationship Id="rId5" Type="http://schemas.openxmlformats.org/officeDocument/2006/relationships/image" Target="../media/image28.jpg"/><Relationship Id="rId4" Type="http://schemas.openxmlformats.org/officeDocument/2006/relationships/image" Target="../media/image27.jpg"/></Relationships>
</file>

<file path=ppt/slides/_rels/slide7.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30.png"/><Relationship Id="rId7" Type="http://schemas.openxmlformats.org/officeDocument/2006/relationships/image" Target="../media/image34.png"/><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33.png"/><Relationship Id="rId5" Type="http://schemas.openxmlformats.org/officeDocument/2006/relationships/image" Target="../media/image32.jpeg"/><Relationship Id="rId4" Type="http://schemas.openxmlformats.org/officeDocument/2006/relationships/image" Target="../media/image31.png"/></Relationships>
</file>

<file path=ppt/slides/_rels/slide8.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slideLayout" Target="../slideLayouts/slideLayout12.xml"/><Relationship Id="rId7" Type="http://schemas.openxmlformats.org/officeDocument/2006/relationships/image" Target="../media/image37.png"/><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image" Target="../media/image36.png"/><Relationship Id="rId5" Type="http://schemas.openxmlformats.org/officeDocument/2006/relationships/image" Target="../media/image34.png"/><Relationship Id="rId4"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image" Target="../media/image42.png"/><Relationship Id="rId3" Type="http://schemas.openxmlformats.org/officeDocument/2006/relationships/video" Target="../media/media1.mov"/><Relationship Id="rId7" Type="http://schemas.openxmlformats.org/officeDocument/2006/relationships/video" Target="../media/media3.mov"/><Relationship Id="rId12" Type="http://schemas.openxmlformats.org/officeDocument/2006/relationships/image" Target="../media/image41.jpeg"/><Relationship Id="rId2" Type="http://schemas.microsoft.com/office/2007/relationships/media" Target="../media/media1.mov"/><Relationship Id="rId1" Type="http://schemas.openxmlformats.org/officeDocument/2006/relationships/tags" Target="../tags/tag18.xml"/><Relationship Id="rId6" Type="http://schemas.microsoft.com/office/2007/relationships/media" Target="../media/media3.mov"/><Relationship Id="rId11" Type="http://schemas.openxmlformats.org/officeDocument/2006/relationships/image" Target="../media/image40.jpeg"/><Relationship Id="rId5" Type="http://schemas.openxmlformats.org/officeDocument/2006/relationships/video" Target="../media/media2.mov"/><Relationship Id="rId15" Type="http://schemas.openxmlformats.org/officeDocument/2006/relationships/image" Target="../media/image44.png"/><Relationship Id="rId10" Type="http://schemas.openxmlformats.org/officeDocument/2006/relationships/image" Target="../media/image39.png"/><Relationship Id="rId4" Type="http://schemas.microsoft.com/office/2007/relationships/media" Target="../media/media2.mov"/><Relationship Id="rId9" Type="http://schemas.openxmlformats.org/officeDocument/2006/relationships/notesSlide" Target="../notesSlides/notesSlide8.xml"/><Relationship Id="rId14" Type="http://schemas.openxmlformats.org/officeDocument/2006/relationships/image" Target="../media/image4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5" y="104"/>
            <a:ext cx="12192000" cy="6852181"/>
          </a:xfrm>
          <a:prstGeom prst="rect">
            <a:avLst/>
          </a:prstGeom>
        </p:spPr>
      </p:pic>
      <p:sp>
        <p:nvSpPr>
          <p:cNvPr id="3" name="矩形 2"/>
          <p:cNvSpPr/>
          <p:nvPr/>
        </p:nvSpPr>
        <p:spPr>
          <a:xfrm>
            <a:off x="2160496" y="1466501"/>
            <a:ext cx="7871010" cy="3932089"/>
          </a:xfrm>
          <a:prstGeom prst="rect">
            <a:avLst/>
          </a:prstGeom>
          <a:solidFill>
            <a:srgbClr val="244C89"/>
          </a:solidFill>
          <a:ln>
            <a:noFill/>
          </a:ln>
          <a:effectLst>
            <a:outerShdw blurRad="444500" dist="254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4" name="矩形 3"/>
          <p:cNvSpPr/>
          <p:nvPr/>
        </p:nvSpPr>
        <p:spPr>
          <a:xfrm>
            <a:off x="2429435" y="1711367"/>
            <a:ext cx="7333130" cy="3441085"/>
          </a:xfrm>
          <a:prstGeom prst="rect">
            <a:avLst/>
          </a:prstGeom>
          <a:noFill/>
          <a:ln w="25400">
            <a:solidFill>
              <a:schemeClr val="bg1"/>
            </a:solidFill>
          </a:ln>
          <a:effectLst>
            <a:outerShdw blurRad="444500" dist="254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pic>
        <p:nvPicPr>
          <p:cNvPr id="19" name="图片 18"/>
          <p:cNvPicPr>
            <a:picLocks noChangeAspect="1"/>
          </p:cNvPicPr>
          <p:nvPr/>
        </p:nvPicPr>
        <p:blipFill>
          <a:blip r:embed="rId3"/>
          <a:stretch>
            <a:fillRect/>
          </a:stretch>
        </p:blipFill>
        <p:spPr>
          <a:xfrm>
            <a:off x="4482465" y="674370"/>
            <a:ext cx="2828925" cy="596265"/>
          </a:xfrm>
          <a:prstGeom prst="rect">
            <a:avLst/>
          </a:prstGeom>
        </p:spPr>
      </p:pic>
      <p:sp>
        <p:nvSpPr>
          <p:cNvPr id="9" name="文本框 2"/>
          <p:cNvSpPr txBox="1"/>
          <p:nvPr/>
        </p:nvSpPr>
        <p:spPr>
          <a:xfrm>
            <a:off x="3238500" y="2808281"/>
            <a:ext cx="5715000" cy="706755"/>
          </a:xfrm>
          <a:prstGeom prst="rect">
            <a:avLst/>
          </a:prstGeom>
          <a:noFill/>
        </p:spPr>
        <p:txBody>
          <a:bodyPr wrap="square" rtlCol="0">
            <a:spAutoFit/>
          </a:bodyPr>
          <a:lstStyle>
            <a:defPPr>
              <a:defRPr lang="zh-CN"/>
            </a:defPPr>
            <a:lvl1pPr algn="l" rtl="0" fontAlgn="base">
              <a:spcBef>
                <a:spcPct val="0"/>
              </a:spcBef>
              <a:spcAft>
                <a:spcPct val="0"/>
              </a:spcAft>
              <a:defRPr sz="2400" kern="1200">
                <a:solidFill>
                  <a:schemeClr val="bg2"/>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sz="2400" kern="1200">
                <a:solidFill>
                  <a:schemeClr val="bg2"/>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sz="2400" kern="1200">
                <a:solidFill>
                  <a:schemeClr val="bg2"/>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sz="2400" kern="1200">
                <a:solidFill>
                  <a:schemeClr val="bg2"/>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sz="2400" kern="1200">
                <a:solidFill>
                  <a:schemeClr val="bg2"/>
                </a:solidFill>
                <a:latin typeface="Arial" panose="020B0604020202020204" pitchFamily="34" charset="0"/>
                <a:ea typeface="宋体" panose="02010600030101010101" pitchFamily="2" charset="-122"/>
                <a:cs typeface="+mn-cs"/>
              </a:defRPr>
            </a:lvl5pPr>
            <a:lvl6pPr marL="2286000" algn="l" defTabSz="914400" rtl="0" eaLnBrk="1" latinLnBrk="0" hangingPunct="1">
              <a:defRPr sz="2400" kern="1200">
                <a:solidFill>
                  <a:schemeClr val="bg2"/>
                </a:solidFill>
                <a:latin typeface="Arial" panose="020B0604020202020204" pitchFamily="34" charset="0"/>
                <a:ea typeface="宋体" panose="02010600030101010101" pitchFamily="2" charset="-122"/>
                <a:cs typeface="+mn-cs"/>
              </a:defRPr>
            </a:lvl6pPr>
            <a:lvl7pPr marL="2743200" algn="l" defTabSz="914400" rtl="0" eaLnBrk="1" latinLnBrk="0" hangingPunct="1">
              <a:defRPr sz="2400" kern="1200">
                <a:solidFill>
                  <a:schemeClr val="bg2"/>
                </a:solidFill>
                <a:latin typeface="Arial" panose="020B0604020202020204" pitchFamily="34" charset="0"/>
                <a:ea typeface="宋体" panose="02010600030101010101" pitchFamily="2" charset="-122"/>
                <a:cs typeface="+mn-cs"/>
              </a:defRPr>
            </a:lvl7pPr>
            <a:lvl8pPr marL="3200400" algn="l" defTabSz="914400" rtl="0" eaLnBrk="1" latinLnBrk="0" hangingPunct="1">
              <a:defRPr sz="2400" kern="1200">
                <a:solidFill>
                  <a:schemeClr val="bg2"/>
                </a:solidFill>
                <a:latin typeface="Arial" panose="020B0604020202020204" pitchFamily="34" charset="0"/>
                <a:ea typeface="宋体" panose="02010600030101010101" pitchFamily="2" charset="-122"/>
                <a:cs typeface="+mn-cs"/>
              </a:defRPr>
            </a:lvl8pPr>
            <a:lvl9pPr marL="3657600" algn="l" defTabSz="914400" rtl="0" eaLnBrk="1" latinLnBrk="0" hangingPunct="1">
              <a:defRPr sz="2400" kern="1200">
                <a:solidFill>
                  <a:schemeClr val="bg2"/>
                </a:solidFill>
                <a:latin typeface="Arial" panose="020B0604020202020204" pitchFamily="34" charset="0"/>
                <a:ea typeface="宋体" panose="02010600030101010101" pitchFamily="2" charset="-122"/>
                <a:cs typeface="+mn-cs"/>
              </a:defRPr>
            </a:lvl9pPr>
          </a:lstStyle>
          <a:p>
            <a:pPr algn="ctr"/>
            <a:r>
              <a:rPr lang="zh-CN" altLang="en-US" sz="4000" b="1" dirty="0">
                <a:solidFill>
                  <a:schemeClr val="bg1"/>
                </a:solidFill>
                <a:latin typeface="黑体" panose="02010609060101010101" charset="-122"/>
                <a:ea typeface="黑体" panose="02010609060101010101" charset="-122"/>
              </a:rPr>
              <a:t>大创经验分享</a:t>
            </a:r>
          </a:p>
        </p:txBody>
      </p:sp>
      <p:sp>
        <p:nvSpPr>
          <p:cNvPr id="10" name="文本框 9"/>
          <p:cNvSpPr txBox="1"/>
          <p:nvPr/>
        </p:nvSpPr>
        <p:spPr>
          <a:xfrm>
            <a:off x="5112246" y="4211840"/>
            <a:ext cx="1967507" cy="400110"/>
          </a:xfrm>
          <a:prstGeom prst="rect">
            <a:avLst/>
          </a:prstGeom>
          <a:noFill/>
        </p:spPr>
        <p:txBody>
          <a:bodyPr wrap="square" rtlCol="0">
            <a:spAutoFit/>
          </a:bodyPr>
          <a:lstStyle/>
          <a:p>
            <a:r>
              <a:rPr lang="zh-CN" altLang="en-US" sz="2000" dirty="0">
                <a:solidFill>
                  <a:schemeClr val="bg1"/>
                </a:solidFill>
              </a:rPr>
              <a:t>主讲人：季子铭</a:t>
            </a:r>
          </a:p>
        </p:txBody>
      </p:sp>
    </p:spTree>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21" presetClass="entr" presetSubtype="8"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heel(8)">
                                      <p:cBhvr>
                                        <p:cTn id="12"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99777" y="581736"/>
            <a:ext cx="2005274" cy="718612"/>
            <a:chOff x="131" y="-596"/>
            <a:chExt cx="5646" cy="999"/>
          </a:xfrm>
        </p:grpSpPr>
        <p:sp>
          <p:nvSpPr>
            <p:cNvPr id="3" name="圆角矩形 63"/>
            <p:cNvSpPr/>
            <p:nvPr/>
          </p:nvSpPr>
          <p:spPr>
            <a:xfrm>
              <a:off x="131" y="-596"/>
              <a:ext cx="5646" cy="999"/>
            </a:xfrm>
            <a:prstGeom prst="roundRect">
              <a:avLst>
                <a:gd name="adj" fmla="val 50000"/>
              </a:avLst>
            </a:prstGeom>
            <a:solidFill>
              <a:srgbClr val="134780"/>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spAutoFit/>
            </a:bodyPr>
            <a:lstStyle/>
            <a:p>
              <a:pPr marL="0" marR="0" indent="0" algn="l" defTabSz="914400" rtl="0" eaLnBrk="0" fontAlgn="base" latinLnBrk="0" hangingPunct="0">
                <a:lnSpc>
                  <a:spcPct val="100000"/>
                </a:lnSpc>
                <a:spcBef>
                  <a:spcPct val="50000"/>
                </a:spcBef>
                <a:spcAft>
                  <a:spcPct val="0"/>
                </a:spcAft>
                <a:buClrTx/>
                <a:buSzTx/>
                <a:buFontTx/>
                <a:buNone/>
              </a:pPr>
              <a:endParaRPr kumimoji="0" lang="zh-CN" altLang="en-US" sz="2400" b="0" i="0" u="none" strike="noStrike" cap="none" normalizeH="0" baseline="0">
                <a:ln>
                  <a:noFill/>
                </a:ln>
                <a:solidFill>
                  <a:schemeClr val="bg2"/>
                </a:solidFill>
                <a:effectLst/>
                <a:latin typeface="Arial" panose="020B0604020202020204" pitchFamily="34" charset="0"/>
                <a:ea typeface="宋体" panose="02010600030101010101" pitchFamily="2" charset="-122"/>
              </a:endParaRPr>
            </a:p>
          </p:txBody>
        </p:sp>
        <p:sp>
          <p:nvSpPr>
            <p:cNvPr id="9" name="文本框 8"/>
            <p:cNvSpPr txBox="1"/>
            <p:nvPr/>
          </p:nvSpPr>
          <p:spPr>
            <a:xfrm>
              <a:off x="536" y="-374"/>
              <a:ext cx="4836" cy="556"/>
            </a:xfrm>
            <a:prstGeom prst="rect">
              <a:avLst/>
            </a:prstGeom>
            <a:noFill/>
          </p:spPr>
          <p:txBody>
            <a:bodyPr wrap="square"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经验建议</a:t>
              </a:r>
            </a:p>
          </p:txBody>
        </p:sp>
      </p:grpSp>
      <p:sp>
        <p:nvSpPr>
          <p:cNvPr id="6" name="文本框 5">
            <a:extLst>
              <a:ext uri="{FF2B5EF4-FFF2-40B4-BE49-F238E27FC236}">
                <a16:creationId xmlns:a16="http://schemas.microsoft.com/office/drawing/2014/main" id="{40091242-0254-1937-7D2A-BDC79EBB973A}"/>
              </a:ext>
            </a:extLst>
          </p:cNvPr>
          <p:cNvSpPr txBox="1"/>
          <p:nvPr/>
        </p:nvSpPr>
        <p:spPr>
          <a:xfrm>
            <a:off x="4926788" y="741428"/>
            <a:ext cx="2703110" cy="460375"/>
          </a:xfrm>
          <a:prstGeom prst="rect">
            <a:avLst/>
          </a:prstGeom>
          <a:noFill/>
        </p:spPr>
        <p:txBody>
          <a:bodyPr wrap="square" rtlCol="0">
            <a:spAutoFit/>
          </a:bodyPr>
          <a:lstStyle/>
          <a:p>
            <a:pPr algn="l">
              <a:buClrTx/>
              <a:buSzTx/>
              <a:buFontTx/>
            </a:pPr>
            <a:r>
              <a:rPr lang="zh-CN" altLang="en-US" sz="2400" b="1" dirty="0">
                <a:latin typeface="微软雅黑" panose="020B0503020204020204" pitchFamily="34" charset="-122"/>
                <a:ea typeface="微软雅黑" panose="020B0503020204020204" pitchFamily="34" charset="-122"/>
              </a:rPr>
              <a:t>“大创”怎么选？</a:t>
            </a:r>
          </a:p>
        </p:txBody>
      </p:sp>
      <p:pic>
        <p:nvPicPr>
          <p:cNvPr id="13" name="图片 12" descr="表格&#10;&#10;描述已自动生成">
            <a:extLst>
              <a:ext uri="{FF2B5EF4-FFF2-40B4-BE49-F238E27FC236}">
                <a16:creationId xmlns:a16="http://schemas.microsoft.com/office/drawing/2014/main" id="{CC1BBDB8-644B-5F69-B0B9-EFDDBD567BC5}"/>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119084" y="1395745"/>
            <a:ext cx="3099718" cy="4543383"/>
          </a:xfrm>
          <a:prstGeom prst="rect">
            <a:avLst/>
          </a:prstGeom>
        </p:spPr>
      </p:pic>
      <p:sp>
        <p:nvSpPr>
          <p:cNvPr id="20" name="文本框 19">
            <a:extLst>
              <a:ext uri="{FF2B5EF4-FFF2-40B4-BE49-F238E27FC236}">
                <a16:creationId xmlns:a16="http://schemas.microsoft.com/office/drawing/2014/main" id="{A73E7C93-7002-9D3C-B603-5ADFE9A13196}"/>
              </a:ext>
            </a:extLst>
          </p:cNvPr>
          <p:cNvSpPr txBox="1"/>
          <p:nvPr>
            <p:custDataLst>
              <p:tags r:id="rId1"/>
            </p:custDataLst>
          </p:nvPr>
        </p:nvSpPr>
        <p:spPr>
          <a:xfrm>
            <a:off x="1683291" y="5939128"/>
            <a:ext cx="1971304" cy="400110"/>
          </a:xfrm>
          <a:prstGeom prst="rect">
            <a:avLst/>
          </a:prstGeom>
          <a:noFill/>
        </p:spPr>
        <p:txBody>
          <a:bodyPr wrap="square" rtlCol="0">
            <a:spAutoFit/>
          </a:bodyPr>
          <a:lstStyle/>
          <a:p>
            <a:r>
              <a:rPr lang="zh-CN" altLang="en-US" sz="2000"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往年的结题情况</a:t>
            </a:r>
          </a:p>
        </p:txBody>
      </p:sp>
      <p:sp>
        <p:nvSpPr>
          <p:cNvPr id="21" name="箭头: 右 20">
            <a:extLst>
              <a:ext uri="{FF2B5EF4-FFF2-40B4-BE49-F238E27FC236}">
                <a16:creationId xmlns:a16="http://schemas.microsoft.com/office/drawing/2014/main" id="{73B1F82F-BA47-2C1F-CFF5-05627D8A31A7}"/>
              </a:ext>
            </a:extLst>
          </p:cNvPr>
          <p:cNvSpPr/>
          <p:nvPr/>
        </p:nvSpPr>
        <p:spPr>
          <a:xfrm>
            <a:off x="4218802" y="3342395"/>
            <a:ext cx="1721644" cy="650081"/>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a:extLst>
              <a:ext uri="{FF2B5EF4-FFF2-40B4-BE49-F238E27FC236}">
                <a16:creationId xmlns:a16="http://schemas.microsoft.com/office/drawing/2014/main" id="{84C9D461-592C-1EA7-474A-3DB5892111F8}"/>
              </a:ext>
            </a:extLst>
          </p:cNvPr>
          <p:cNvSpPr txBox="1"/>
          <p:nvPr>
            <p:custDataLst>
              <p:tags r:id="rId2"/>
            </p:custDataLst>
          </p:nvPr>
        </p:nvSpPr>
        <p:spPr>
          <a:xfrm>
            <a:off x="4290776" y="3951302"/>
            <a:ext cx="1486569" cy="646331"/>
          </a:xfrm>
          <a:prstGeom prst="rect">
            <a:avLst/>
          </a:prstGeom>
          <a:noFill/>
        </p:spPr>
        <p:txBody>
          <a:bodyPr wrap="square" rtlCol="0">
            <a:spAutoFit/>
          </a:bodyPr>
          <a:lstStyle/>
          <a:p>
            <a:r>
              <a:rPr lang="zh-CN" altLang="en-US" sz="1800"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选择自己</a:t>
            </a:r>
            <a:r>
              <a:rPr lang="zh-CN" altLang="en-US" sz="1800" dirty="0">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感兴趣</a:t>
            </a:r>
            <a:r>
              <a:rPr lang="zh-CN" altLang="en-US" sz="1800"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的方向</a:t>
            </a:r>
          </a:p>
        </p:txBody>
      </p:sp>
      <p:sp>
        <p:nvSpPr>
          <p:cNvPr id="23" name="左大括号 22">
            <a:extLst>
              <a:ext uri="{FF2B5EF4-FFF2-40B4-BE49-F238E27FC236}">
                <a16:creationId xmlns:a16="http://schemas.microsoft.com/office/drawing/2014/main" id="{C898CAFD-5293-599E-44C5-B4A109473843}"/>
              </a:ext>
            </a:extLst>
          </p:cNvPr>
          <p:cNvSpPr/>
          <p:nvPr/>
        </p:nvSpPr>
        <p:spPr>
          <a:xfrm>
            <a:off x="6145480" y="1965366"/>
            <a:ext cx="380011" cy="3431969"/>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8" name="文本框 27">
            <a:extLst>
              <a:ext uri="{FF2B5EF4-FFF2-40B4-BE49-F238E27FC236}">
                <a16:creationId xmlns:a16="http://schemas.microsoft.com/office/drawing/2014/main" id="{97EB26B9-10E2-6729-42F5-ACFEA34CE27B}"/>
              </a:ext>
            </a:extLst>
          </p:cNvPr>
          <p:cNvSpPr txBox="1"/>
          <p:nvPr>
            <p:custDataLst>
              <p:tags r:id="rId3"/>
            </p:custDataLst>
          </p:nvPr>
        </p:nvSpPr>
        <p:spPr>
          <a:xfrm>
            <a:off x="6730525" y="1780700"/>
            <a:ext cx="1053750" cy="400110"/>
          </a:xfrm>
          <a:prstGeom prst="rect">
            <a:avLst/>
          </a:prstGeom>
          <a:noFill/>
        </p:spPr>
        <p:txBody>
          <a:bodyPr wrap="square" rtlCol="0">
            <a:spAutoFit/>
          </a:bodyPr>
          <a:lstStyle/>
          <a:p>
            <a:r>
              <a:rPr lang="zh-CN" altLang="en-US" sz="2000"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实物类</a:t>
            </a:r>
          </a:p>
        </p:txBody>
      </p:sp>
      <p:sp>
        <p:nvSpPr>
          <p:cNvPr id="29" name="文本框 28">
            <a:extLst>
              <a:ext uri="{FF2B5EF4-FFF2-40B4-BE49-F238E27FC236}">
                <a16:creationId xmlns:a16="http://schemas.microsoft.com/office/drawing/2014/main" id="{A71B0333-EAA2-6A0D-EDE4-236C694F8151}"/>
              </a:ext>
            </a:extLst>
          </p:cNvPr>
          <p:cNvSpPr txBox="1"/>
          <p:nvPr>
            <p:custDataLst>
              <p:tags r:id="rId4"/>
            </p:custDataLst>
          </p:nvPr>
        </p:nvSpPr>
        <p:spPr>
          <a:xfrm>
            <a:off x="6730525" y="3496684"/>
            <a:ext cx="973498" cy="400110"/>
          </a:xfrm>
          <a:prstGeom prst="rect">
            <a:avLst/>
          </a:prstGeom>
          <a:noFill/>
        </p:spPr>
        <p:txBody>
          <a:bodyPr wrap="square" rtlCol="0">
            <a:spAutoFit/>
          </a:bodyPr>
          <a:lstStyle/>
          <a:p>
            <a:r>
              <a:rPr lang="zh-CN" altLang="en-US" sz="20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软件</a:t>
            </a:r>
            <a:r>
              <a:rPr lang="zh-CN" altLang="en-US" sz="2000"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类</a:t>
            </a:r>
          </a:p>
        </p:txBody>
      </p:sp>
      <p:sp>
        <p:nvSpPr>
          <p:cNvPr id="30" name="文本框 29">
            <a:extLst>
              <a:ext uri="{FF2B5EF4-FFF2-40B4-BE49-F238E27FC236}">
                <a16:creationId xmlns:a16="http://schemas.microsoft.com/office/drawing/2014/main" id="{AC3FFBA5-4888-BD15-293F-D1466FF2F096}"/>
              </a:ext>
            </a:extLst>
          </p:cNvPr>
          <p:cNvSpPr txBox="1"/>
          <p:nvPr>
            <p:custDataLst>
              <p:tags r:id="rId5"/>
            </p:custDataLst>
          </p:nvPr>
        </p:nvSpPr>
        <p:spPr>
          <a:xfrm>
            <a:off x="6730524" y="5209097"/>
            <a:ext cx="4372904" cy="707886"/>
          </a:xfrm>
          <a:prstGeom prst="rect">
            <a:avLst/>
          </a:prstGeom>
          <a:noFill/>
        </p:spPr>
        <p:txBody>
          <a:bodyPr wrap="square" rtlCol="0">
            <a:spAutoFit/>
          </a:bodyPr>
          <a:lstStyle/>
          <a:p>
            <a:r>
              <a:rPr lang="zh-CN" altLang="en-US" sz="2000"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论文类：偏理论研究，大量文献阅读（出国推荐）</a:t>
            </a:r>
          </a:p>
        </p:txBody>
      </p:sp>
      <p:sp>
        <p:nvSpPr>
          <p:cNvPr id="31" name="文本框 30">
            <a:extLst>
              <a:ext uri="{FF2B5EF4-FFF2-40B4-BE49-F238E27FC236}">
                <a16:creationId xmlns:a16="http://schemas.microsoft.com/office/drawing/2014/main" id="{81EB741A-51A8-1082-B2AD-7B882837A33E}"/>
              </a:ext>
            </a:extLst>
          </p:cNvPr>
          <p:cNvSpPr txBox="1"/>
          <p:nvPr>
            <p:custDataLst>
              <p:tags r:id="rId6"/>
            </p:custDataLst>
          </p:nvPr>
        </p:nvSpPr>
        <p:spPr>
          <a:xfrm>
            <a:off x="4290776" y="2782669"/>
            <a:ext cx="1328906" cy="646331"/>
          </a:xfrm>
          <a:prstGeom prst="rect">
            <a:avLst/>
          </a:prstGeom>
          <a:noFill/>
        </p:spPr>
        <p:txBody>
          <a:bodyPr wrap="square" rtlCol="0">
            <a:spAutoFit/>
          </a:bodyPr>
          <a:lstStyle/>
          <a:p>
            <a:pPr algn="just"/>
            <a:r>
              <a:rPr lang="zh-CN" altLang="en-US" sz="1800"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关注老师的科研方向</a:t>
            </a:r>
          </a:p>
        </p:txBody>
      </p:sp>
      <p:sp>
        <p:nvSpPr>
          <p:cNvPr id="32" name="右大括号 31">
            <a:extLst>
              <a:ext uri="{FF2B5EF4-FFF2-40B4-BE49-F238E27FC236}">
                <a16:creationId xmlns:a16="http://schemas.microsoft.com/office/drawing/2014/main" id="{1F454DFB-1340-69FA-2B4F-443B2F14AF81}"/>
              </a:ext>
            </a:extLst>
          </p:cNvPr>
          <p:cNvSpPr/>
          <p:nvPr/>
        </p:nvSpPr>
        <p:spPr>
          <a:xfrm>
            <a:off x="7784275" y="1965366"/>
            <a:ext cx="546265" cy="1745673"/>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3" name="文本框 32">
            <a:extLst>
              <a:ext uri="{FF2B5EF4-FFF2-40B4-BE49-F238E27FC236}">
                <a16:creationId xmlns:a16="http://schemas.microsoft.com/office/drawing/2014/main" id="{DA25A16A-1305-5C80-3410-3BA8BF708F3F}"/>
              </a:ext>
            </a:extLst>
          </p:cNvPr>
          <p:cNvSpPr txBox="1"/>
          <p:nvPr>
            <p:custDataLst>
              <p:tags r:id="rId7"/>
            </p:custDataLst>
          </p:nvPr>
        </p:nvSpPr>
        <p:spPr>
          <a:xfrm>
            <a:off x="8648204" y="2326732"/>
            <a:ext cx="1748642" cy="1015663"/>
          </a:xfrm>
          <a:prstGeom prst="rect">
            <a:avLst/>
          </a:prstGeom>
          <a:noFill/>
        </p:spPr>
        <p:txBody>
          <a:bodyPr wrap="square" rtlCol="0">
            <a:spAutoFit/>
          </a:bodyPr>
          <a:lstStyle/>
          <a:p>
            <a:r>
              <a:rPr lang="zh-CN" altLang="en-US" sz="2000"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偏应用型，</a:t>
            </a:r>
            <a:endParaRPr lang="en-US" altLang="zh-CN" sz="2000"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sym typeface="+mn-ea"/>
            </a:endParaRPr>
          </a:p>
          <a:p>
            <a:r>
              <a:rPr lang="zh-CN" altLang="en-US" sz="2000"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易于上手，</a:t>
            </a:r>
            <a:endParaRPr lang="en-US" altLang="zh-CN" sz="2000"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sym typeface="+mn-ea"/>
            </a:endParaRPr>
          </a:p>
          <a:p>
            <a:r>
              <a:rPr lang="zh-CN" altLang="en-US" sz="2000"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成果可视化</a:t>
            </a:r>
            <a:endParaRPr lang="en-US" altLang="zh-CN" sz="2000"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4" name="矩形 33">
            <a:extLst>
              <a:ext uri="{FF2B5EF4-FFF2-40B4-BE49-F238E27FC236}">
                <a16:creationId xmlns:a16="http://schemas.microsoft.com/office/drawing/2014/main" id="{16D73F73-A85C-5334-3363-15FAA7AFC11E}"/>
              </a:ext>
            </a:extLst>
          </p:cNvPr>
          <p:cNvSpPr/>
          <p:nvPr/>
        </p:nvSpPr>
        <p:spPr>
          <a:xfrm>
            <a:off x="6626431" y="1698171"/>
            <a:ext cx="3598588" cy="2253131"/>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a:extLst>
              <a:ext uri="{FF2B5EF4-FFF2-40B4-BE49-F238E27FC236}">
                <a16:creationId xmlns:a16="http://schemas.microsoft.com/office/drawing/2014/main" id="{6C04A8B5-011D-6261-EEAA-448BF41E31DB}"/>
              </a:ext>
            </a:extLst>
          </p:cNvPr>
          <p:cNvSpPr txBox="1"/>
          <p:nvPr>
            <p:custDataLst>
              <p:tags r:id="rId8"/>
            </p:custDataLst>
          </p:nvPr>
        </p:nvSpPr>
        <p:spPr>
          <a:xfrm>
            <a:off x="6967846" y="3992476"/>
            <a:ext cx="2725387" cy="400110"/>
          </a:xfrm>
          <a:prstGeom prst="rect">
            <a:avLst/>
          </a:prstGeom>
          <a:noFill/>
        </p:spPr>
        <p:txBody>
          <a:bodyPr wrap="square" rtlCol="0">
            <a:spAutoFit/>
          </a:bodyPr>
          <a:lstStyle/>
          <a:p>
            <a:r>
              <a:rPr lang="zh-CN" altLang="en-US" sz="2000"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有利于编程能力的提升</a:t>
            </a:r>
          </a:p>
        </p:txBody>
      </p:sp>
    </p:spTree>
    <p:extLst>
      <p:ext uri="{BB962C8B-B14F-4D97-AF65-F5344CB8AC3E}">
        <p14:creationId xmlns:p14="http://schemas.microsoft.com/office/powerpoint/2010/main" val="2979801735"/>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9"/>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2"/>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3"/>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grpId="0" nodeType="clickEffect">
                                  <p:stCondLst>
                                    <p:cond delay="0"/>
                                  </p:stCondLst>
                                  <p:childTnLst>
                                    <p:set>
                                      <p:cBhvr>
                                        <p:cTn id="36" dur="1" fill="hold">
                                          <p:stCondLst>
                                            <p:cond delay="0"/>
                                          </p:stCondLst>
                                        </p:cTn>
                                        <p:tgtEl>
                                          <p:spTgt spid="34"/>
                                        </p:tgtEl>
                                        <p:attrNameLst>
                                          <p:attrName>style.visibility</p:attrName>
                                        </p:attrNameLst>
                                      </p:cBhvr>
                                      <p:to>
                                        <p:strVal val="visible"/>
                                      </p:to>
                                    </p:set>
                                    <p:animEffect transition="in" filter="circle(in)">
                                      <p:cBhvr>
                                        <p:cTn id="37" dur="2000"/>
                                        <p:tgtEl>
                                          <p:spTgt spid="34"/>
                                        </p:tgtEl>
                                      </p:cBhvr>
                                    </p:animEffect>
                                  </p:childTnLst>
                                </p:cTn>
                              </p:par>
                              <p:par>
                                <p:cTn id="38" presetID="1" presetClass="entr" presetSubtype="0" fill="hold" grpId="0" nodeType="withEffect">
                                  <p:stCondLst>
                                    <p:cond delay="0"/>
                                  </p:stCondLst>
                                  <p:childTnLst>
                                    <p:set>
                                      <p:cBhvr>
                                        <p:cTn id="39"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animBg="1"/>
      <p:bldP spid="22" grpId="0"/>
      <p:bldP spid="23" grpId="0" animBg="1"/>
      <p:bldP spid="28" grpId="0"/>
      <p:bldP spid="29" grpId="0"/>
      <p:bldP spid="30" grpId="0"/>
      <p:bldP spid="31" grpId="0"/>
      <p:bldP spid="32" grpId="0" animBg="1"/>
      <p:bldP spid="33" grpId="0"/>
      <p:bldP spid="34" grpId="0" animBg="1"/>
      <p:bldP spid="3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extLst>
              <a:ext uri="{FF2B5EF4-FFF2-40B4-BE49-F238E27FC236}">
                <a16:creationId xmlns:a16="http://schemas.microsoft.com/office/drawing/2014/main" id="{DC91B687-7CB1-E729-3696-2FB95B4B8360}"/>
              </a:ext>
            </a:extLst>
          </p:cNvPr>
          <p:cNvSpPr/>
          <p:nvPr/>
        </p:nvSpPr>
        <p:spPr>
          <a:xfrm>
            <a:off x="6695954" y="636605"/>
            <a:ext cx="4942390" cy="5619513"/>
          </a:xfrm>
          <a:prstGeom prst="rect">
            <a:avLst/>
          </a:prstGeom>
          <a:solidFill>
            <a:schemeClr val="accent3">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 name="组合 1"/>
          <p:cNvGrpSpPr/>
          <p:nvPr/>
        </p:nvGrpSpPr>
        <p:grpSpPr>
          <a:xfrm>
            <a:off x="599777" y="581736"/>
            <a:ext cx="2005274" cy="718612"/>
            <a:chOff x="131" y="-596"/>
            <a:chExt cx="5646" cy="999"/>
          </a:xfrm>
        </p:grpSpPr>
        <p:sp>
          <p:nvSpPr>
            <p:cNvPr id="3" name="圆角矩形 63"/>
            <p:cNvSpPr/>
            <p:nvPr/>
          </p:nvSpPr>
          <p:spPr>
            <a:xfrm>
              <a:off x="131" y="-596"/>
              <a:ext cx="5646" cy="999"/>
            </a:xfrm>
            <a:prstGeom prst="roundRect">
              <a:avLst>
                <a:gd name="adj" fmla="val 50000"/>
              </a:avLst>
            </a:prstGeom>
            <a:solidFill>
              <a:srgbClr val="134780"/>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spAutoFit/>
            </a:bodyPr>
            <a:lstStyle/>
            <a:p>
              <a:pPr marL="0" marR="0" indent="0" algn="l" defTabSz="914400" rtl="0" eaLnBrk="0" fontAlgn="base" latinLnBrk="0" hangingPunct="0">
                <a:lnSpc>
                  <a:spcPct val="100000"/>
                </a:lnSpc>
                <a:spcBef>
                  <a:spcPct val="50000"/>
                </a:spcBef>
                <a:spcAft>
                  <a:spcPct val="0"/>
                </a:spcAft>
                <a:buClrTx/>
                <a:buSzTx/>
                <a:buFontTx/>
                <a:buNone/>
              </a:pPr>
              <a:endParaRPr kumimoji="0" lang="zh-CN" altLang="en-US" sz="2400" b="0" i="0" u="none" strike="noStrike" cap="none" normalizeH="0" baseline="0">
                <a:ln>
                  <a:noFill/>
                </a:ln>
                <a:solidFill>
                  <a:schemeClr val="bg2"/>
                </a:solidFill>
                <a:effectLst/>
                <a:latin typeface="Arial" panose="020B0604020202020204" pitchFamily="34" charset="0"/>
                <a:ea typeface="宋体" panose="02010600030101010101" pitchFamily="2" charset="-122"/>
              </a:endParaRPr>
            </a:p>
          </p:txBody>
        </p:sp>
        <p:sp>
          <p:nvSpPr>
            <p:cNvPr id="9" name="文本框 8"/>
            <p:cNvSpPr txBox="1"/>
            <p:nvPr/>
          </p:nvSpPr>
          <p:spPr>
            <a:xfrm>
              <a:off x="536" y="-374"/>
              <a:ext cx="4836" cy="556"/>
            </a:xfrm>
            <a:prstGeom prst="rect">
              <a:avLst/>
            </a:prstGeom>
            <a:noFill/>
          </p:spPr>
          <p:txBody>
            <a:bodyPr wrap="square"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经验建议</a:t>
              </a:r>
            </a:p>
          </p:txBody>
        </p:sp>
      </p:grpSp>
      <p:sp>
        <p:nvSpPr>
          <p:cNvPr id="8" name="文本框 7">
            <a:extLst>
              <a:ext uri="{FF2B5EF4-FFF2-40B4-BE49-F238E27FC236}">
                <a16:creationId xmlns:a16="http://schemas.microsoft.com/office/drawing/2014/main" id="{D8F5BEA3-A972-89D8-C4D5-1104E13E97F1}"/>
              </a:ext>
            </a:extLst>
          </p:cNvPr>
          <p:cNvSpPr txBox="1"/>
          <p:nvPr/>
        </p:nvSpPr>
        <p:spPr>
          <a:xfrm>
            <a:off x="647874" y="1513952"/>
            <a:ext cx="6048080" cy="2308324"/>
          </a:xfrm>
          <a:prstGeom prst="rect">
            <a:avLst/>
          </a:prstGeom>
          <a:noFill/>
        </p:spPr>
        <p:txBody>
          <a:bodyPr wrap="square" rtlCol="0">
            <a:spAutoFit/>
          </a:bodyPr>
          <a:lstStyle/>
          <a:p>
            <a:pPr marL="342900" indent="-342900" algn="l">
              <a:buClrTx/>
              <a:buSzTx/>
              <a:buFont typeface="Wingdings" panose="05000000000000000000" pitchFamily="2" charset="2"/>
              <a:buChar char="Ø"/>
            </a:pPr>
            <a:r>
              <a:rPr lang="zh-CN" altLang="en-US" sz="2400" b="1" dirty="0">
                <a:latin typeface="微软雅黑" panose="020B0503020204020204" pitchFamily="34" charset="-122"/>
                <a:ea typeface="微软雅黑" panose="020B0503020204020204" pitchFamily="34" charset="-122"/>
              </a:rPr>
              <a:t>讲好自己项目的“故事”</a:t>
            </a:r>
            <a:endParaRPr lang="en-US" altLang="zh-CN" sz="2400" b="1" dirty="0">
              <a:latin typeface="微软雅黑" panose="020B0503020204020204" pitchFamily="34" charset="-122"/>
              <a:ea typeface="微软雅黑" panose="020B0503020204020204" pitchFamily="34" charset="-122"/>
            </a:endParaRPr>
          </a:p>
          <a:p>
            <a:pPr algn="l">
              <a:buClrTx/>
              <a:buSzTx/>
            </a:pPr>
            <a:endParaRPr lang="en-US" altLang="zh-CN" sz="2400" b="1" dirty="0">
              <a:latin typeface="微软雅黑" panose="020B0503020204020204" pitchFamily="34" charset="-122"/>
              <a:ea typeface="微软雅黑" panose="020B0503020204020204" pitchFamily="34" charset="-122"/>
            </a:endParaRPr>
          </a:p>
          <a:p>
            <a:pPr marL="342900" indent="-342900" algn="l">
              <a:buClrTx/>
              <a:buSzTx/>
              <a:buFont typeface="Wingdings" panose="05000000000000000000" pitchFamily="2" charset="2"/>
              <a:buChar char="Ø"/>
            </a:pPr>
            <a:r>
              <a:rPr lang="zh-CN" altLang="en-US" sz="2400" b="1" dirty="0">
                <a:latin typeface="微软雅黑" panose="020B0503020204020204" pitchFamily="34" charset="-122"/>
                <a:ea typeface="微软雅黑" panose="020B0503020204020204" pitchFamily="34" charset="-122"/>
              </a:rPr>
              <a:t>有实物、有应用的部分重点展示</a:t>
            </a:r>
            <a:endParaRPr lang="en-US" altLang="zh-CN" sz="2400" b="1" dirty="0">
              <a:latin typeface="微软雅黑" panose="020B0503020204020204" pitchFamily="34" charset="-122"/>
              <a:ea typeface="微软雅黑" panose="020B0503020204020204" pitchFamily="34" charset="-122"/>
            </a:endParaRPr>
          </a:p>
          <a:p>
            <a:pPr marL="342900" indent="-342900" algn="l">
              <a:buClrTx/>
              <a:buSzTx/>
              <a:buFont typeface="Wingdings" panose="05000000000000000000" pitchFamily="2" charset="2"/>
              <a:buChar char="Ø"/>
            </a:pPr>
            <a:endParaRPr lang="en-US" altLang="zh-CN" sz="2400" b="1" dirty="0">
              <a:latin typeface="微软雅黑" panose="020B0503020204020204" pitchFamily="34" charset="-122"/>
              <a:ea typeface="微软雅黑" panose="020B0503020204020204" pitchFamily="34" charset="-122"/>
            </a:endParaRPr>
          </a:p>
          <a:p>
            <a:pPr marL="342900" indent="-342900" algn="l">
              <a:buClrTx/>
              <a:buSzTx/>
              <a:buFont typeface="Wingdings" panose="05000000000000000000" pitchFamily="2" charset="2"/>
              <a:buChar char="Ø"/>
            </a:pPr>
            <a:r>
              <a:rPr lang="zh-CN" altLang="en-US" sz="2400" b="1" dirty="0">
                <a:latin typeface="微软雅黑" panose="020B0503020204020204" pitchFamily="34" charset="-122"/>
                <a:ea typeface="微软雅黑" panose="020B0503020204020204" pitchFamily="34" charset="-122"/>
              </a:rPr>
              <a:t>打磨</a:t>
            </a:r>
            <a:r>
              <a:rPr lang="en-US" altLang="zh-CN" sz="2400" b="1" dirty="0">
                <a:latin typeface="微软雅黑" panose="020B0503020204020204" pitchFamily="34" charset="-122"/>
                <a:ea typeface="微软雅黑" panose="020B0503020204020204" pitchFamily="34" charset="-122"/>
              </a:rPr>
              <a:t>ppt</a:t>
            </a:r>
            <a:r>
              <a:rPr lang="zh-CN" altLang="en-US" sz="2400" b="1" dirty="0">
                <a:latin typeface="微软雅黑" panose="020B0503020204020204" pitchFamily="34" charset="-122"/>
                <a:ea typeface="微软雅黑" panose="020B0503020204020204" pitchFamily="34" charset="-122"/>
              </a:rPr>
              <a:t>（多看多学）</a:t>
            </a:r>
            <a:endParaRPr lang="en-US" altLang="zh-CN" sz="2400" b="1" dirty="0">
              <a:latin typeface="微软雅黑" panose="020B0503020204020204" pitchFamily="34" charset="-122"/>
              <a:ea typeface="微软雅黑" panose="020B0503020204020204" pitchFamily="34" charset="-122"/>
            </a:endParaRPr>
          </a:p>
          <a:p>
            <a:pPr algn="l">
              <a:buClrTx/>
              <a:buSzTx/>
            </a:pPr>
            <a:endParaRPr lang="en-US" altLang="zh-CN" sz="2400" b="1" dirty="0">
              <a:latin typeface="微软雅黑" panose="020B0503020204020204" pitchFamily="34" charset="-122"/>
              <a:ea typeface="微软雅黑" panose="020B0503020204020204" pitchFamily="34" charset="-122"/>
            </a:endParaRPr>
          </a:p>
        </p:txBody>
      </p:sp>
      <p:sp>
        <p:nvSpPr>
          <p:cNvPr id="12" name="文本框 11">
            <a:extLst>
              <a:ext uri="{FF2B5EF4-FFF2-40B4-BE49-F238E27FC236}">
                <a16:creationId xmlns:a16="http://schemas.microsoft.com/office/drawing/2014/main" id="{BFFE96CA-B866-0578-8B55-40500779575A}"/>
              </a:ext>
            </a:extLst>
          </p:cNvPr>
          <p:cNvSpPr txBox="1"/>
          <p:nvPr/>
        </p:nvSpPr>
        <p:spPr>
          <a:xfrm>
            <a:off x="647874" y="3778576"/>
            <a:ext cx="6048080" cy="1569660"/>
          </a:xfrm>
          <a:prstGeom prst="rect">
            <a:avLst/>
          </a:prstGeom>
          <a:noFill/>
        </p:spPr>
        <p:txBody>
          <a:bodyPr wrap="square" rtlCol="0">
            <a:spAutoFit/>
          </a:bodyPr>
          <a:lstStyle/>
          <a:p>
            <a:pPr marL="342900" indent="-342900" algn="l">
              <a:buClrTx/>
              <a:buSzTx/>
              <a:buFont typeface="Wingdings" panose="05000000000000000000" pitchFamily="2" charset="2"/>
              <a:buChar char="Ø"/>
            </a:pPr>
            <a:r>
              <a:rPr lang="zh-CN" altLang="en-US" sz="2400" b="1" dirty="0">
                <a:latin typeface="微软雅黑" panose="020B0503020204020204" pitchFamily="34" charset="-122"/>
                <a:ea typeface="微软雅黑" panose="020B0503020204020204" pitchFamily="34" charset="-122"/>
              </a:rPr>
              <a:t>利用好优秀的实验室资源</a:t>
            </a:r>
            <a:endParaRPr lang="en-US" altLang="zh-CN" sz="2400" b="1" dirty="0">
              <a:latin typeface="微软雅黑" panose="020B0503020204020204" pitchFamily="34" charset="-122"/>
              <a:ea typeface="微软雅黑" panose="020B0503020204020204" pitchFamily="34" charset="-122"/>
            </a:endParaRPr>
          </a:p>
          <a:p>
            <a:pPr marL="342900" indent="-342900" algn="l">
              <a:buClrTx/>
              <a:buSzTx/>
              <a:buFont typeface="Wingdings" panose="05000000000000000000" pitchFamily="2" charset="2"/>
              <a:buChar char="Ø"/>
            </a:pPr>
            <a:endParaRPr lang="en-US" altLang="zh-CN" sz="2400" b="1" dirty="0">
              <a:latin typeface="微软雅黑" panose="020B0503020204020204" pitchFamily="34" charset="-122"/>
              <a:ea typeface="微软雅黑" panose="020B0503020204020204" pitchFamily="34" charset="-122"/>
            </a:endParaRPr>
          </a:p>
          <a:p>
            <a:pPr marL="342900" indent="-342900" algn="l">
              <a:buClrTx/>
              <a:buSzTx/>
              <a:buFont typeface="Wingdings" panose="05000000000000000000" pitchFamily="2" charset="2"/>
              <a:buChar char="Ø"/>
            </a:pPr>
            <a:r>
              <a:rPr lang="zh-CN" altLang="en-US" sz="2400" b="1" dirty="0">
                <a:latin typeface="微软雅黑" panose="020B0503020204020204" pitchFamily="34" charset="-122"/>
                <a:ea typeface="微软雅黑" panose="020B0503020204020204" pitchFamily="34" charset="-122"/>
              </a:rPr>
              <a:t>精力允许的前提下，多参与实验室的工作</a:t>
            </a:r>
            <a:endParaRPr lang="en-US" altLang="zh-CN" sz="2400" b="1" dirty="0">
              <a:latin typeface="微软雅黑" panose="020B0503020204020204" pitchFamily="34" charset="-122"/>
              <a:ea typeface="微软雅黑" panose="020B0503020204020204" pitchFamily="34" charset="-122"/>
            </a:endParaRPr>
          </a:p>
          <a:p>
            <a:pPr algn="l">
              <a:buClrTx/>
              <a:buSzTx/>
            </a:pPr>
            <a:endParaRPr lang="en-US" altLang="zh-CN" sz="2400" b="1" dirty="0">
              <a:latin typeface="微软雅黑" panose="020B0503020204020204" pitchFamily="34" charset="-122"/>
              <a:ea typeface="微软雅黑" panose="020B0503020204020204" pitchFamily="34" charset="-122"/>
            </a:endParaRPr>
          </a:p>
        </p:txBody>
      </p:sp>
      <p:sp>
        <p:nvSpPr>
          <p:cNvPr id="14" name="文本框 13">
            <a:extLst>
              <a:ext uri="{FF2B5EF4-FFF2-40B4-BE49-F238E27FC236}">
                <a16:creationId xmlns:a16="http://schemas.microsoft.com/office/drawing/2014/main" id="{3ECAFFC6-8EFF-F4A8-9225-DF616C54151D}"/>
              </a:ext>
            </a:extLst>
          </p:cNvPr>
          <p:cNvSpPr txBox="1"/>
          <p:nvPr/>
        </p:nvSpPr>
        <p:spPr>
          <a:xfrm>
            <a:off x="647874" y="5255903"/>
            <a:ext cx="9245426" cy="830997"/>
          </a:xfrm>
          <a:prstGeom prst="rect">
            <a:avLst/>
          </a:prstGeom>
          <a:noFill/>
        </p:spPr>
        <p:txBody>
          <a:bodyPr wrap="square" rtlCol="0">
            <a:spAutoFit/>
          </a:bodyPr>
          <a:lstStyle/>
          <a:p>
            <a:pPr marL="342900" indent="-342900" algn="l">
              <a:buClrTx/>
              <a:buSzTx/>
              <a:buFont typeface="Wingdings" panose="05000000000000000000" pitchFamily="2" charset="2"/>
              <a:buChar char="Ø"/>
            </a:pPr>
            <a:r>
              <a:rPr lang="zh-CN" altLang="en-US" sz="2400" b="1" dirty="0">
                <a:latin typeface="微软雅黑" panose="020B0503020204020204" pitchFamily="34" charset="-122"/>
                <a:ea typeface="微软雅黑" panose="020B0503020204020204" pitchFamily="34" charset="-122"/>
              </a:rPr>
              <a:t>大创是本科生涯为数不多可以近距离接触到能够服务国家和社会的科研项目的机会</a:t>
            </a:r>
            <a:endParaRPr lang="en-US" altLang="zh-CN" sz="2400" b="1" dirty="0">
              <a:latin typeface="微软雅黑" panose="020B0503020204020204" pitchFamily="34" charset="-122"/>
              <a:ea typeface="微软雅黑" panose="020B0503020204020204" pitchFamily="34" charset="-122"/>
            </a:endParaRPr>
          </a:p>
        </p:txBody>
      </p:sp>
      <p:grpSp>
        <p:nvGrpSpPr>
          <p:cNvPr id="18" name="组合 17">
            <a:extLst>
              <a:ext uri="{FF2B5EF4-FFF2-40B4-BE49-F238E27FC236}">
                <a16:creationId xmlns:a16="http://schemas.microsoft.com/office/drawing/2014/main" id="{0692A59C-FF87-5EFF-F59A-5FB727597559}"/>
              </a:ext>
            </a:extLst>
          </p:cNvPr>
          <p:cNvGrpSpPr/>
          <p:nvPr/>
        </p:nvGrpSpPr>
        <p:grpSpPr>
          <a:xfrm>
            <a:off x="6817486" y="790604"/>
            <a:ext cx="4699323" cy="5367369"/>
            <a:chOff x="6817486" y="790604"/>
            <a:chExt cx="4699323" cy="5367369"/>
          </a:xfrm>
        </p:grpSpPr>
        <p:pic>
          <p:nvPicPr>
            <p:cNvPr id="6" name="图片 5">
              <a:extLst>
                <a:ext uri="{FF2B5EF4-FFF2-40B4-BE49-F238E27FC236}">
                  <a16:creationId xmlns:a16="http://schemas.microsoft.com/office/drawing/2014/main" id="{F5A647CE-FEDE-60CE-4EBA-5B113D66C4A0}"/>
                </a:ext>
              </a:extLst>
            </p:cNvPr>
            <p:cNvPicPr>
              <a:picLocks noChangeAspect="1"/>
            </p:cNvPicPr>
            <p:nvPr/>
          </p:nvPicPr>
          <p:blipFill>
            <a:blip r:embed="rId3"/>
            <a:stretch>
              <a:fillRect/>
            </a:stretch>
          </p:blipFill>
          <p:spPr>
            <a:xfrm>
              <a:off x="6867747" y="866624"/>
              <a:ext cx="4580633" cy="2562376"/>
            </a:xfrm>
            <a:prstGeom prst="rect">
              <a:avLst/>
            </a:prstGeom>
          </p:spPr>
        </p:pic>
        <p:pic>
          <p:nvPicPr>
            <p:cNvPr id="10" name="图片 9">
              <a:extLst>
                <a:ext uri="{FF2B5EF4-FFF2-40B4-BE49-F238E27FC236}">
                  <a16:creationId xmlns:a16="http://schemas.microsoft.com/office/drawing/2014/main" id="{D872F1E7-0921-697C-D2EC-7A76DA8F5C44}"/>
                </a:ext>
              </a:extLst>
            </p:cNvPr>
            <p:cNvPicPr>
              <a:picLocks noChangeAspect="1"/>
            </p:cNvPicPr>
            <p:nvPr/>
          </p:nvPicPr>
          <p:blipFill>
            <a:blip r:embed="rId4"/>
            <a:stretch>
              <a:fillRect/>
            </a:stretch>
          </p:blipFill>
          <p:spPr>
            <a:xfrm>
              <a:off x="6867747" y="3518055"/>
              <a:ext cx="4580633" cy="2566701"/>
            </a:xfrm>
            <a:prstGeom prst="rect">
              <a:avLst/>
            </a:prstGeom>
          </p:spPr>
        </p:pic>
        <p:sp>
          <p:nvSpPr>
            <p:cNvPr id="13" name="矩形 12">
              <a:extLst>
                <a:ext uri="{FF2B5EF4-FFF2-40B4-BE49-F238E27FC236}">
                  <a16:creationId xmlns:a16="http://schemas.microsoft.com/office/drawing/2014/main" id="{3BFC79BE-055B-D249-FF9A-BF25179E6BB3}"/>
                </a:ext>
              </a:extLst>
            </p:cNvPr>
            <p:cNvSpPr/>
            <p:nvPr/>
          </p:nvSpPr>
          <p:spPr>
            <a:xfrm flipV="1">
              <a:off x="6817486" y="790604"/>
              <a:ext cx="4699323" cy="5367369"/>
            </a:xfrm>
            <a:prstGeom prst="rect">
              <a:avLst/>
            </a:prstGeom>
            <a:noFill/>
            <a:ln>
              <a:solidFill>
                <a:srgbClr val="005BAC"/>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464468240"/>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up)">
                                      <p:cBhvr>
                                        <p:cTn id="10" dur="500"/>
                                        <p:tgtEl>
                                          <p:spTgt spid="15"/>
                                        </p:tgtEl>
                                      </p:cBhvr>
                                    </p:animEffect>
                                  </p:childTnLst>
                                </p:cTn>
                              </p:par>
                            </p:childTnLst>
                          </p:cTn>
                        </p:par>
                        <p:par>
                          <p:cTn id="11" fill="hold">
                            <p:stCondLst>
                              <p:cond delay="500"/>
                            </p:stCondLst>
                            <p:childTnLst>
                              <p:par>
                                <p:cTn id="12" presetID="22" presetClass="entr" presetSubtype="1" fill="hold" nodeType="after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wipe(up)">
                                      <p:cBhvr>
                                        <p:cTn id="14" dur="500"/>
                                        <p:tgtEl>
                                          <p:spTgt spid="18"/>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xit" presetSubtype="1" fill="hold" nodeType="clickEffect">
                                  <p:stCondLst>
                                    <p:cond delay="0"/>
                                  </p:stCondLst>
                                  <p:childTnLst>
                                    <p:animEffect transition="out" filter="wipe(up)">
                                      <p:cBhvr>
                                        <p:cTn id="18" dur="500"/>
                                        <p:tgtEl>
                                          <p:spTgt spid="18"/>
                                        </p:tgtEl>
                                      </p:cBhvr>
                                    </p:animEffect>
                                    <p:set>
                                      <p:cBhvr>
                                        <p:cTn id="19" dur="1" fill="hold">
                                          <p:stCondLst>
                                            <p:cond delay="499"/>
                                          </p:stCondLst>
                                        </p:cTn>
                                        <p:tgtEl>
                                          <p:spTgt spid="18"/>
                                        </p:tgtEl>
                                        <p:attrNameLst>
                                          <p:attrName>style.visibility</p:attrName>
                                        </p:attrNameLst>
                                      </p:cBhvr>
                                      <p:to>
                                        <p:strVal val="hidden"/>
                                      </p:to>
                                    </p:se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left)">
                                      <p:cBhvr>
                                        <p:cTn id="24" dur="500"/>
                                        <p:tgtEl>
                                          <p:spTgt spid="12"/>
                                        </p:tgtEl>
                                      </p:cBhvr>
                                    </p:animEffect>
                                  </p:childTnLst>
                                </p:cTn>
                              </p:par>
                              <p:par>
                                <p:cTn id="25" presetID="22" presetClass="exit" presetSubtype="1" fill="hold" grpId="1" nodeType="withEffect">
                                  <p:stCondLst>
                                    <p:cond delay="0"/>
                                  </p:stCondLst>
                                  <p:childTnLst>
                                    <p:animEffect transition="out" filter="wipe(up)">
                                      <p:cBhvr>
                                        <p:cTn id="26" dur="500"/>
                                        <p:tgtEl>
                                          <p:spTgt spid="15"/>
                                        </p:tgtEl>
                                      </p:cBhvr>
                                    </p:animEffect>
                                    <p:set>
                                      <p:cBhvr>
                                        <p:cTn id="27" dur="1" fill="hold">
                                          <p:stCondLst>
                                            <p:cond delay="499"/>
                                          </p:stCondLst>
                                        </p:cTn>
                                        <p:tgtEl>
                                          <p:spTgt spid="15"/>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left)">
                                      <p:cBhvr>
                                        <p:cTn id="3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5" grpId="1" animBg="1"/>
      <p:bldP spid="8" grpId="0"/>
      <p:bldP spid="12" grpId="0"/>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99777" y="581736"/>
            <a:ext cx="2005274" cy="718612"/>
            <a:chOff x="131" y="-596"/>
            <a:chExt cx="5646" cy="999"/>
          </a:xfrm>
        </p:grpSpPr>
        <p:sp>
          <p:nvSpPr>
            <p:cNvPr id="5" name="圆角矩形 63"/>
            <p:cNvSpPr/>
            <p:nvPr/>
          </p:nvSpPr>
          <p:spPr>
            <a:xfrm>
              <a:off x="131" y="-596"/>
              <a:ext cx="5646" cy="999"/>
            </a:xfrm>
            <a:prstGeom prst="roundRect">
              <a:avLst>
                <a:gd name="adj" fmla="val 50000"/>
              </a:avLst>
            </a:prstGeom>
            <a:solidFill>
              <a:srgbClr val="134780"/>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spAutoFit/>
            </a:bodyPr>
            <a:lstStyle/>
            <a:p>
              <a:pPr marL="0" marR="0" indent="0" algn="l" defTabSz="914400" rtl="0" eaLnBrk="0" fontAlgn="base" latinLnBrk="0" hangingPunct="0">
                <a:lnSpc>
                  <a:spcPct val="100000"/>
                </a:lnSpc>
                <a:spcBef>
                  <a:spcPct val="50000"/>
                </a:spcBef>
                <a:spcAft>
                  <a:spcPct val="0"/>
                </a:spcAft>
                <a:buClrTx/>
                <a:buSzTx/>
                <a:buFontTx/>
                <a:buNone/>
              </a:pPr>
              <a:endParaRPr kumimoji="0" lang="zh-CN" altLang="en-US" sz="2400" b="0" i="0" u="none" strike="noStrike" cap="none" normalizeH="0" baseline="0">
                <a:ln>
                  <a:noFill/>
                </a:ln>
                <a:solidFill>
                  <a:schemeClr val="bg2"/>
                </a:solidFill>
                <a:effectLst/>
                <a:latin typeface="Arial" panose="020B0604020202020204" pitchFamily="34" charset="0"/>
                <a:ea typeface="宋体" panose="02010600030101010101" pitchFamily="2" charset="-122"/>
              </a:endParaRPr>
            </a:p>
          </p:txBody>
        </p:sp>
        <p:sp>
          <p:nvSpPr>
            <p:cNvPr id="6" name="文本框 5"/>
            <p:cNvSpPr txBox="1"/>
            <p:nvPr/>
          </p:nvSpPr>
          <p:spPr>
            <a:xfrm>
              <a:off x="536" y="-374"/>
              <a:ext cx="4836" cy="556"/>
            </a:xfrm>
            <a:prstGeom prst="rect">
              <a:avLst/>
            </a:prstGeom>
            <a:noFill/>
          </p:spPr>
          <p:txBody>
            <a:bodyPr wrap="square"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实验室介绍</a:t>
              </a:r>
            </a:p>
          </p:txBody>
        </p:sp>
      </p:grpSp>
      <p:pic>
        <p:nvPicPr>
          <p:cNvPr id="2" name="图片 1"/>
          <p:cNvPicPr>
            <a:picLocks noChangeAspect="1"/>
          </p:cNvPicPr>
          <p:nvPr>
            <p:custDataLst>
              <p:tags r:id="rId1"/>
            </p:custDataLst>
          </p:nvPr>
        </p:nvPicPr>
        <p:blipFill>
          <a:blip r:embed="rId12" cstate="print">
            <a:extLst>
              <a:ext uri="{28A0092B-C50C-407E-A947-70E740481C1C}">
                <a14:useLocalDpi xmlns:a14="http://schemas.microsoft.com/office/drawing/2010/main" val="0"/>
              </a:ext>
            </a:extLst>
          </a:blip>
          <a:stretch>
            <a:fillRect/>
          </a:stretch>
        </p:blipFill>
        <p:spPr>
          <a:xfrm>
            <a:off x="535187" y="1934109"/>
            <a:ext cx="3601197" cy="2070688"/>
          </a:xfrm>
          <a:prstGeom prst="rect">
            <a:avLst/>
          </a:prstGeom>
        </p:spPr>
      </p:pic>
      <p:pic>
        <p:nvPicPr>
          <p:cNvPr id="3" name="图片 2"/>
          <p:cNvPicPr>
            <a:picLocks noChangeAspect="1"/>
          </p:cNvPicPr>
          <p:nvPr>
            <p:custDataLst>
              <p:tags r:id="rId2"/>
            </p:custDataLst>
          </p:nvPr>
        </p:nvPicPr>
        <p:blipFill>
          <a:blip r:embed="rId13" cstate="print">
            <a:extLst>
              <a:ext uri="{28A0092B-C50C-407E-A947-70E740481C1C}">
                <a14:useLocalDpi xmlns:a14="http://schemas.microsoft.com/office/drawing/2010/main" val="0"/>
              </a:ext>
            </a:extLst>
          </a:blip>
          <a:stretch>
            <a:fillRect/>
          </a:stretch>
        </p:blipFill>
        <p:spPr>
          <a:xfrm>
            <a:off x="4183700" y="1937795"/>
            <a:ext cx="3602439" cy="2066963"/>
          </a:xfrm>
          <a:prstGeom prst="rect">
            <a:avLst/>
          </a:prstGeom>
        </p:spPr>
      </p:pic>
      <p:pic>
        <p:nvPicPr>
          <p:cNvPr id="9" name="图片 8"/>
          <p:cNvPicPr>
            <a:picLocks noChangeAspect="1"/>
          </p:cNvPicPr>
          <p:nvPr>
            <p:custDataLst>
              <p:tags r:id="rId3"/>
            </p:custDataLst>
          </p:nvPr>
        </p:nvPicPr>
        <p:blipFill>
          <a:blip r:embed="rId14" cstate="print">
            <a:extLst>
              <a:ext uri="{28A0092B-C50C-407E-A947-70E740481C1C}">
                <a14:useLocalDpi xmlns:a14="http://schemas.microsoft.com/office/drawing/2010/main" val="0"/>
              </a:ext>
            </a:extLst>
          </a:blip>
          <a:stretch>
            <a:fillRect/>
          </a:stretch>
        </p:blipFill>
        <p:spPr>
          <a:xfrm>
            <a:off x="532604" y="4258547"/>
            <a:ext cx="3602439" cy="1983142"/>
          </a:xfrm>
          <a:prstGeom prst="rect">
            <a:avLst/>
          </a:prstGeom>
        </p:spPr>
      </p:pic>
      <p:pic>
        <p:nvPicPr>
          <p:cNvPr id="10" name="图片 9"/>
          <p:cNvPicPr>
            <a:picLocks noChangeAspect="1"/>
          </p:cNvPicPr>
          <p:nvPr>
            <p:custDataLst>
              <p:tags r:id="rId4"/>
            </p:custDataLst>
          </p:nvPr>
        </p:nvPicPr>
        <p:blipFill>
          <a:blip r:embed="rId15"/>
          <a:stretch>
            <a:fillRect/>
          </a:stretch>
        </p:blipFill>
        <p:spPr>
          <a:xfrm>
            <a:off x="7834796" y="4258547"/>
            <a:ext cx="3804406" cy="1983142"/>
          </a:xfrm>
          <a:prstGeom prst="rect">
            <a:avLst/>
          </a:prstGeom>
        </p:spPr>
      </p:pic>
      <p:pic>
        <p:nvPicPr>
          <p:cNvPr id="12" name="图片 11"/>
          <p:cNvPicPr>
            <a:picLocks noChangeAspect="1"/>
          </p:cNvPicPr>
          <p:nvPr>
            <p:custDataLst>
              <p:tags r:id="rId5"/>
            </p:custDataLst>
          </p:nvPr>
        </p:nvPicPr>
        <p:blipFill rotWithShape="1">
          <a:blip r:embed="rId16"/>
          <a:srcRect l="3369" t="24801" b="15351"/>
          <a:stretch>
            <a:fillRect/>
          </a:stretch>
        </p:blipFill>
        <p:spPr>
          <a:xfrm>
            <a:off x="4183700" y="4258547"/>
            <a:ext cx="3602439" cy="1983142"/>
          </a:xfrm>
          <a:prstGeom prst="rect">
            <a:avLst/>
          </a:prstGeom>
        </p:spPr>
      </p:pic>
      <p:pic>
        <p:nvPicPr>
          <p:cNvPr id="18" name="图片 17"/>
          <p:cNvPicPr>
            <a:picLocks noChangeAspect="1"/>
          </p:cNvPicPr>
          <p:nvPr>
            <p:custDataLst>
              <p:tags r:id="rId6"/>
            </p:custDataLst>
          </p:nvPr>
        </p:nvPicPr>
        <p:blipFill>
          <a:blip r:embed="rId17" cstate="print">
            <a:extLst>
              <a:ext uri="{28A0092B-C50C-407E-A947-70E740481C1C}">
                <a14:useLocalDpi xmlns:a14="http://schemas.microsoft.com/office/drawing/2010/main" val="0"/>
              </a:ext>
            </a:extLst>
          </a:blip>
          <a:stretch>
            <a:fillRect/>
          </a:stretch>
        </p:blipFill>
        <p:spPr>
          <a:xfrm>
            <a:off x="7833455" y="1934109"/>
            <a:ext cx="3804406" cy="2066962"/>
          </a:xfrm>
          <a:prstGeom prst="rect">
            <a:avLst/>
          </a:prstGeom>
        </p:spPr>
      </p:pic>
      <p:sp>
        <p:nvSpPr>
          <p:cNvPr id="20" name="文本框 19"/>
          <p:cNvSpPr txBox="1"/>
          <p:nvPr>
            <p:custDataLst>
              <p:tags r:id="rId7"/>
            </p:custDataLst>
          </p:nvPr>
        </p:nvSpPr>
        <p:spPr>
          <a:xfrm>
            <a:off x="3566160" y="1321284"/>
            <a:ext cx="5059680" cy="460375"/>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轨道交通自治运行控制系统研究中心</a:t>
            </a:r>
          </a:p>
        </p:txBody>
      </p:sp>
      <p:sp>
        <p:nvSpPr>
          <p:cNvPr id="21" name="文本框 20"/>
          <p:cNvSpPr txBox="1"/>
          <p:nvPr>
            <p:custDataLst>
              <p:tags r:id="rId8"/>
            </p:custDataLst>
          </p:nvPr>
        </p:nvSpPr>
        <p:spPr>
          <a:xfrm>
            <a:off x="2878510" y="710209"/>
            <a:ext cx="3262432" cy="461665"/>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大二“科研导师计划”</a:t>
            </a:r>
          </a:p>
        </p:txBody>
      </p:sp>
      <p:sp>
        <p:nvSpPr>
          <p:cNvPr id="22" name="文本框 21"/>
          <p:cNvSpPr txBox="1"/>
          <p:nvPr>
            <p:custDataLst>
              <p:tags r:id="rId9"/>
            </p:custDataLst>
          </p:nvPr>
        </p:nvSpPr>
        <p:spPr>
          <a:xfrm>
            <a:off x="7228837" y="710208"/>
            <a:ext cx="2031325" cy="461665"/>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侯涛刚副教授</a:t>
            </a:r>
          </a:p>
        </p:txBody>
      </p:sp>
      <p:sp>
        <p:nvSpPr>
          <p:cNvPr id="23" name="箭头: 右 22"/>
          <p:cNvSpPr/>
          <p:nvPr/>
        </p:nvSpPr>
        <p:spPr>
          <a:xfrm>
            <a:off x="6355349" y="782615"/>
            <a:ext cx="659080" cy="316850"/>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99777" y="581736"/>
            <a:ext cx="2300063" cy="718612"/>
            <a:chOff x="131" y="-596"/>
            <a:chExt cx="6476" cy="999"/>
          </a:xfrm>
        </p:grpSpPr>
        <p:sp>
          <p:nvSpPr>
            <p:cNvPr id="5" name="圆角矩形 63"/>
            <p:cNvSpPr/>
            <p:nvPr/>
          </p:nvSpPr>
          <p:spPr>
            <a:xfrm>
              <a:off x="131" y="-596"/>
              <a:ext cx="6476" cy="999"/>
            </a:xfrm>
            <a:prstGeom prst="roundRect">
              <a:avLst>
                <a:gd name="adj" fmla="val 50000"/>
              </a:avLst>
            </a:prstGeom>
            <a:solidFill>
              <a:srgbClr val="134780"/>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spAutoFit/>
            </a:bodyPr>
            <a:lstStyle/>
            <a:p>
              <a:pPr marL="0" marR="0" indent="0" algn="l" defTabSz="914400" rtl="0" eaLnBrk="0" fontAlgn="base" latinLnBrk="0" hangingPunct="0">
                <a:lnSpc>
                  <a:spcPct val="100000"/>
                </a:lnSpc>
                <a:spcBef>
                  <a:spcPct val="50000"/>
                </a:spcBef>
                <a:spcAft>
                  <a:spcPct val="0"/>
                </a:spcAft>
                <a:buClrTx/>
                <a:buSzTx/>
                <a:buFontTx/>
                <a:buNone/>
              </a:pPr>
              <a:endParaRPr kumimoji="0" lang="zh-CN" altLang="en-US" sz="2400" b="0" i="0" u="none" strike="noStrike" cap="none" normalizeH="0" baseline="0">
                <a:ln>
                  <a:noFill/>
                </a:ln>
                <a:solidFill>
                  <a:schemeClr val="bg2"/>
                </a:solidFill>
                <a:effectLst/>
                <a:latin typeface="Arial" panose="020B0604020202020204" pitchFamily="34" charset="0"/>
                <a:ea typeface="宋体" panose="02010600030101010101" pitchFamily="2" charset="-122"/>
              </a:endParaRPr>
            </a:p>
          </p:txBody>
        </p:sp>
        <p:sp>
          <p:nvSpPr>
            <p:cNvPr id="6" name="文本框 5"/>
            <p:cNvSpPr txBox="1"/>
            <p:nvPr/>
          </p:nvSpPr>
          <p:spPr>
            <a:xfrm>
              <a:off x="536" y="-374"/>
              <a:ext cx="5646" cy="556"/>
            </a:xfrm>
            <a:prstGeom prst="rect">
              <a:avLst/>
            </a:prstGeom>
            <a:noFill/>
          </p:spPr>
          <p:txBody>
            <a:bodyPr wrap="square"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实验室研究方向</a:t>
              </a:r>
            </a:p>
          </p:txBody>
        </p:sp>
      </p:grpSp>
      <p:sp>
        <p:nvSpPr>
          <p:cNvPr id="7" name="文本框 6"/>
          <p:cNvSpPr txBox="1"/>
          <p:nvPr/>
        </p:nvSpPr>
        <p:spPr>
          <a:xfrm>
            <a:off x="1181701" y="5085080"/>
            <a:ext cx="9826625" cy="1337945"/>
          </a:xfrm>
          <a:prstGeom prst="rect">
            <a:avLst/>
          </a:prstGeom>
          <a:noFill/>
        </p:spPr>
        <p:txBody>
          <a:bodyPr wrap="square" rtlCol="0" anchor="t">
            <a:spAutoFit/>
          </a:bodyPr>
          <a:lstStyle/>
          <a:p>
            <a:pPr>
              <a:lnSpc>
                <a:spcPct val="150000"/>
              </a:lnSpc>
            </a:pPr>
            <a:r>
              <a:rPr lang="zh-CN" altLang="en-US" sz="1800" dirty="0">
                <a:solidFill>
                  <a:srgbClr val="333333"/>
                </a:solidFill>
                <a:latin typeface="微软雅黑" panose="020B0503020204020204" pitchFamily="34" charset="-122"/>
                <a:ea typeface="微软雅黑" panose="020B0503020204020204" pitchFamily="34" charset="-122"/>
                <a:sym typeface="+mn-ea"/>
              </a:rPr>
              <a:t>无人系统是由</a:t>
            </a:r>
            <a:r>
              <a:rPr lang="zh-CN" altLang="en-US" sz="1800" b="1" dirty="0">
                <a:solidFill>
                  <a:srgbClr val="FF0000"/>
                </a:solidFill>
                <a:latin typeface="微软雅黑" panose="020B0503020204020204" pitchFamily="34" charset="-122"/>
                <a:ea typeface="微软雅黑" panose="020B0503020204020204" pitchFamily="34" charset="-122"/>
                <a:sym typeface="+mn-ea"/>
              </a:rPr>
              <a:t>平台</a:t>
            </a:r>
            <a:r>
              <a:rPr lang="zh-CN" altLang="en-US" sz="1800" dirty="0">
                <a:solidFill>
                  <a:srgbClr val="333333"/>
                </a:solidFill>
                <a:latin typeface="微软雅黑" panose="020B0503020204020204" pitchFamily="34" charset="-122"/>
                <a:ea typeface="微软雅黑" panose="020B0503020204020204" pitchFamily="34" charset="-122"/>
                <a:sym typeface="+mn-ea"/>
              </a:rPr>
              <a:t>、</a:t>
            </a:r>
            <a:r>
              <a:rPr lang="zh-CN" altLang="en-US" sz="1800" b="1" dirty="0">
                <a:solidFill>
                  <a:srgbClr val="FF0000"/>
                </a:solidFill>
                <a:latin typeface="微软雅黑" panose="020B0503020204020204" pitchFamily="34" charset="-122"/>
                <a:ea typeface="微软雅黑" panose="020B0503020204020204" pitchFamily="34" charset="-122"/>
                <a:sym typeface="+mn-ea"/>
              </a:rPr>
              <a:t>任务载荷</a:t>
            </a:r>
            <a:r>
              <a:rPr lang="zh-CN" altLang="en-US" sz="1800" dirty="0">
                <a:solidFill>
                  <a:srgbClr val="333333"/>
                </a:solidFill>
                <a:latin typeface="微软雅黑" panose="020B0503020204020204" pitchFamily="34" charset="-122"/>
                <a:ea typeface="微软雅黑" panose="020B0503020204020204" pitchFamily="34" charset="-122"/>
                <a:sym typeface="+mn-ea"/>
              </a:rPr>
              <a:t>、</a:t>
            </a:r>
            <a:r>
              <a:rPr lang="zh-CN" altLang="en-US" sz="1800" b="1" dirty="0">
                <a:solidFill>
                  <a:srgbClr val="FF0000"/>
                </a:solidFill>
                <a:latin typeface="微软雅黑" panose="020B0503020204020204" pitchFamily="34" charset="-122"/>
                <a:ea typeface="微软雅黑" panose="020B0503020204020204" pitchFamily="34" charset="-122"/>
                <a:sym typeface="+mn-ea"/>
              </a:rPr>
              <a:t>指挥控制系统</a:t>
            </a:r>
            <a:r>
              <a:rPr lang="zh-CN" altLang="en-US" sz="1800" dirty="0">
                <a:solidFill>
                  <a:srgbClr val="333333"/>
                </a:solidFill>
                <a:latin typeface="微软雅黑" panose="020B0503020204020204" pitchFamily="34" charset="-122"/>
                <a:ea typeface="微软雅黑" panose="020B0503020204020204" pitchFamily="34" charset="-122"/>
                <a:sym typeface="+mn-ea"/>
              </a:rPr>
              <a:t>及</a:t>
            </a:r>
            <a:r>
              <a:rPr lang="zh-CN" altLang="en-US" sz="1800" b="1" dirty="0">
                <a:solidFill>
                  <a:srgbClr val="FF0000"/>
                </a:solidFill>
                <a:latin typeface="微软雅黑" panose="020B0503020204020204" pitchFamily="34" charset="-122"/>
                <a:ea typeface="微软雅黑" panose="020B0503020204020204" pitchFamily="34" charset="-122"/>
                <a:sym typeface="+mn-ea"/>
              </a:rPr>
              <a:t>天</a:t>
            </a:r>
            <a:r>
              <a:rPr lang="en-US" altLang="zh-CN" sz="1800" b="1" dirty="0">
                <a:solidFill>
                  <a:srgbClr val="FF0000"/>
                </a:solidFill>
                <a:latin typeface="微软雅黑" panose="020B0503020204020204" pitchFamily="34" charset="-122"/>
                <a:ea typeface="微软雅黑" panose="020B0503020204020204" pitchFamily="34" charset="-122"/>
                <a:sym typeface="+mn-ea"/>
              </a:rPr>
              <a:t>-</a:t>
            </a:r>
            <a:r>
              <a:rPr lang="zh-CN" altLang="en-US" sz="1800" b="1" dirty="0">
                <a:solidFill>
                  <a:srgbClr val="FF0000"/>
                </a:solidFill>
                <a:latin typeface="微软雅黑" panose="020B0503020204020204" pitchFamily="34" charset="-122"/>
                <a:ea typeface="微软雅黑" panose="020B0503020204020204" pitchFamily="34" charset="-122"/>
                <a:sym typeface="+mn-ea"/>
              </a:rPr>
              <a:t>空</a:t>
            </a:r>
            <a:r>
              <a:rPr lang="en-US" altLang="zh-CN" sz="1800" b="1" dirty="0">
                <a:solidFill>
                  <a:srgbClr val="FF0000"/>
                </a:solidFill>
                <a:latin typeface="微软雅黑" panose="020B0503020204020204" pitchFamily="34" charset="-122"/>
                <a:ea typeface="微软雅黑" panose="020B0503020204020204" pitchFamily="34" charset="-122"/>
                <a:sym typeface="+mn-ea"/>
              </a:rPr>
              <a:t>-</a:t>
            </a:r>
            <a:r>
              <a:rPr lang="zh-CN" altLang="en-US" sz="1800" b="1" dirty="0">
                <a:solidFill>
                  <a:srgbClr val="FF0000"/>
                </a:solidFill>
                <a:latin typeface="微软雅黑" panose="020B0503020204020204" pitchFamily="34" charset="-122"/>
                <a:ea typeface="微软雅黑" panose="020B0503020204020204" pitchFamily="34" charset="-122"/>
                <a:sym typeface="+mn-ea"/>
              </a:rPr>
              <a:t>地信息网络</a:t>
            </a:r>
            <a:r>
              <a:rPr lang="zh-CN" altLang="en-US" sz="1800" dirty="0">
                <a:solidFill>
                  <a:srgbClr val="333333"/>
                </a:solidFill>
                <a:latin typeface="微软雅黑" panose="020B0503020204020204" pitchFamily="34" charset="-122"/>
                <a:ea typeface="微软雅黑" panose="020B0503020204020204" pitchFamily="34" charset="-122"/>
                <a:sym typeface="+mn-ea"/>
              </a:rPr>
              <a:t>等组成，它集</a:t>
            </a:r>
            <a:r>
              <a:rPr lang="zh-CN" altLang="en-US" sz="1800" b="1" dirty="0">
                <a:solidFill>
                  <a:srgbClr val="FF0000"/>
                </a:solidFill>
                <a:latin typeface="微软雅黑" panose="020B0503020204020204" pitchFamily="34" charset="-122"/>
                <a:ea typeface="微软雅黑" panose="020B0503020204020204" pitchFamily="34" charset="-122"/>
                <a:sym typeface="+mn-ea"/>
              </a:rPr>
              <a:t>系统科学与技术</a:t>
            </a:r>
            <a:r>
              <a:rPr lang="zh-CN" altLang="en-US" sz="1800" dirty="0">
                <a:solidFill>
                  <a:srgbClr val="333333"/>
                </a:solidFill>
                <a:latin typeface="微软雅黑" panose="020B0503020204020204" pitchFamily="34" charset="-122"/>
                <a:ea typeface="微软雅黑" panose="020B0503020204020204" pitchFamily="34" charset="-122"/>
                <a:sym typeface="+mn-ea"/>
              </a:rPr>
              <a:t>、</a:t>
            </a:r>
            <a:r>
              <a:rPr lang="zh-CN" altLang="en-US" sz="1800" b="1" dirty="0">
                <a:solidFill>
                  <a:srgbClr val="FF0000"/>
                </a:solidFill>
                <a:latin typeface="微软雅黑" panose="020B0503020204020204" pitchFamily="34" charset="-122"/>
                <a:ea typeface="微软雅黑" panose="020B0503020204020204" pitchFamily="34" charset="-122"/>
                <a:sym typeface="+mn-ea"/>
              </a:rPr>
              <a:t>信息控制科学与技术</a:t>
            </a:r>
            <a:r>
              <a:rPr lang="zh-CN" altLang="en-US" sz="1800" dirty="0">
                <a:solidFill>
                  <a:srgbClr val="333333"/>
                </a:solidFill>
                <a:latin typeface="微软雅黑" panose="020B0503020204020204" pitchFamily="34" charset="-122"/>
                <a:ea typeface="微软雅黑" panose="020B0503020204020204" pitchFamily="34" charset="-122"/>
                <a:sym typeface="+mn-ea"/>
              </a:rPr>
              <a:t>、</a:t>
            </a:r>
            <a:r>
              <a:rPr lang="zh-CN" altLang="en-US" sz="1800" b="1" dirty="0">
                <a:solidFill>
                  <a:srgbClr val="FF0000"/>
                </a:solidFill>
                <a:latin typeface="微软雅黑" panose="020B0503020204020204" pitchFamily="34" charset="-122"/>
                <a:ea typeface="微软雅黑" panose="020B0503020204020204" pitchFamily="34" charset="-122"/>
                <a:sym typeface="+mn-ea"/>
              </a:rPr>
              <a:t>机器人技术</a:t>
            </a:r>
            <a:r>
              <a:rPr lang="zh-CN" altLang="en-US" sz="1800" dirty="0">
                <a:solidFill>
                  <a:srgbClr val="333333"/>
                </a:solidFill>
                <a:latin typeface="微软雅黑" panose="020B0503020204020204" pitchFamily="34" charset="-122"/>
                <a:ea typeface="微软雅黑" panose="020B0503020204020204" pitchFamily="34" charset="-122"/>
                <a:sym typeface="+mn-ea"/>
              </a:rPr>
              <a:t>、</a:t>
            </a:r>
            <a:r>
              <a:rPr lang="zh-CN" altLang="en-US" sz="1800" b="1" dirty="0">
                <a:solidFill>
                  <a:srgbClr val="FF0000"/>
                </a:solidFill>
                <a:latin typeface="微软雅黑" panose="020B0503020204020204" pitchFamily="34" charset="-122"/>
                <a:ea typeface="微软雅黑" panose="020B0503020204020204" pitchFamily="34" charset="-122"/>
                <a:sym typeface="+mn-ea"/>
              </a:rPr>
              <a:t>航空技术</a:t>
            </a:r>
            <a:r>
              <a:rPr lang="zh-CN" altLang="en-US" sz="1800" dirty="0">
                <a:solidFill>
                  <a:srgbClr val="333333"/>
                </a:solidFill>
                <a:latin typeface="微软雅黑" panose="020B0503020204020204" pitchFamily="34" charset="-122"/>
                <a:ea typeface="微软雅黑" panose="020B0503020204020204" pitchFamily="34" charset="-122"/>
                <a:sym typeface="+mn-ea"/>
              </a:rPr>
              <a:t>、</a:t>
            </a:r>
            <a:r>
              <a:rPr lang="zh-CN" altLang="en-US" sz="1800" b="1" dirty="0">
                <a:solidFill>
                  <a:srgbClr val="FF0000"/>
                </a:solidFill>
                <a:latin typeface="微软雅黑" panose="020B0503020204020204" pitchFamily="34" charset="-122"/>
                <a:ea typeface="微软雅黑" panose="020B0503020204020204" pitchFamily="34" charset="-122"/>
                <a:sym typeface="+mn-ea"/>
              </a:rPr>
              <a:t>空间技术</a:t>
            </a:r>
            <a:r>
              <a:rPr lang="zh-CN" altLang="en-US" sz="1800" dirty="0">
                <a:solidFill>
                  <a:srgbClr val="333333"/>
                </a:solidFill>
                <a:latin typeface="微软雅黑" panose="020B0503020204020204" pitchFamily="34" charset="-122"/>
                <a:ea typeface="微软雅黑" panose="020B0503020204020204" pitchFamily="34" charset="-122"/>
                <a:sym typeface="+mn-ea"/>
              </a:rPr>
              <a:t>和</a:t>
            </a:r>
            <a:r>
              <a:rPr lang="zh-CN" altLang="en-US" sz="1800" b="1" dirty="0">
                <a:solidFill>
                  <a:srgbClr val="FF0000"/>
                </a:solidFill>
                <a:latin typeface="微软雅黑" panose="020B0503020204020204" pitchFamily="34" charset="-122"/>
                <a:ea typeface="微软雅黑" panose="020B0503020204020204" pitchFamily="34" charset="-122"/>
                <a:sym typeface="+mn-ea"/>
              </a:rPr>
              <a:t>海洋技术</a:t>
            </a:r>
            <a:r>
              <a:rPr lang="zh-CN" altLang="en-US" sz="1800" dirty="0">
                <a:solidFill>
                  <a:srgbClr val="333333"/>
                </a:solidFill>
                <a:latin typeface="微软雅黑" panose="020B0503020204020204" pitchFamily="34" charset="-122"/>
                <a:ea typeface="微软雅黑" panose="020B0503020204020204" pitchFamily="34" charset="-122"/>
                <a:sym typeface="+mn-ea"/>
              </a:rPr>
              <a:t>等一系列高新科学技术为一体的综合系统，多门类学科的</a:t>
            </a:r>
            <a:r>
              <a:rPr lang="zh-CN" altLang="en-US" sz="1800" b="1" dirty="0">
                <a:solidFill>
                  <a:srgbClr val="FF0000"/>
                </a:solidFill>
                <a:latin typeface="微软雅黑" panose="020B0503020204020204" pitchFamily="34" charset="-122"/>
                <a:ea typeface="微软雅黑" panose="020B0503020204020204" pitchFamily="34" charset="-122"/>
                <a:sym typeface="+mn-ea"/>
              </a:rPr>
              <a:t>交叉融合</a:t>
            </a:r>
            <a:r>
              <a:rPr lang="zh-CN" altLang="en-US" sz="1800" dirty="0">
                <a:solidFill>
                  <a:srgbClr val="333333"/>
                </a:solidFill>
                <a:latin typeface="微软雅黑" panose="020B0503020204020204" pitchFamily="34" charset="-122"/>
                <a:ea typeface="微软雅黑" panose="020B0503020204020204" pitchFamily="34" charset="-122"/>
                <a:sym typeface="+mn-ea"/>
              </a:rPr>
              <a:t>与综合是无人系统构建的基础。</a:t>
            </a:r>
          </a:p>
        </p:txBody>
      </p:sp>
      <p:sp>
        <p:nvSpPr>
          <p:cNvPr id="8" name="文本框 7"/>
          <p:cNvSpPr txBox="1"/>
          <p:nvPr/>
        </p:nvSpPr>
        <p:spPr>
          <a:xfrm>
            <a:off x="766411" y="1558306"/>
            <a:ext cx="1828800" cy="398780"/>
          </a:xfrm>
          <a:prstGeom prst="rect">
            <a:avLst/>
          </a:prstGeom>
          <a:noFill/>
        </p:spPr>
        <p:txBody>
          <a:bodyPr wrap="square" rtlCol="0">
            <a:spAutoFit/>
          </a:bodyPr>
          <a:lstStyle/>
          <a:p>
            <a:pPr algn="ctr"/>
            <a:r>
              <a:rPr lang="zh-CN" altLang="en-US" sz="2000" b="1" dirty="0">
                <a:latin typeface="微软雅黑" panose="020B0503020204020204" pitchFamily="34" charset="-122"/>
                <a:ea typeface="微软雅黑" panose="020B0503020204020204" pitchFamily="34" charset="-122"/>
              </a:rPr>
              <a:t>无人机技术</a:t>
            </a:r>
          </a:p>
        </p:txBody>
      </p:sp>
      <p:sp>
        <p:nvSpPr>
          <p:cNvPr id="17" name="文本框 16"/>
          <p:cNvSpPr txBox="1"/>
          <p:nvPr/>
        </p:nvSpPr>
        <p:spPr>
          <a:xfrm>
            <a:off x="3600292" y="1562576"/>
            <a:ext cx="2253615" cy="398780"/>
          </a:xfrm>
          <a:prstGeom prst="rect">
            <a:avLst/>
          </a:prstGeom>
          <a:noFill/>
        </p:spPr>
        <p:txBody>
          <a:bodyPr wrap="square" rtlCol="0">
            <a:spAutoFit/>
          </a:bodyPr>
          <a:lstStyle/>
          <a:p>
            <a:pPr algn="ctr"/>
            <a:r>
              <a:rPr lang="zh-CN" altLang="en-US" sz="2000" b="1" dirty="0">
                <a:solidFill>
                  <a:srgbClr val="FF0000"/>
                </a:solidFill>
                <a:latin typeface="微软雅黑" panose="020B0503020204020204" pitchFamily="34" charset="-122"/>
                <a:ea typeface="微软雅黑" panose="020B0503020204020204" pitchFamily="34" charset="-122"/>
              </a:rPr>
              <a:t>巡检机器人</a:t>
            </a:r>
          </a:p>
        </p:txBody>
      </p:sp>
      <p:sp>
        <p:nvSpPr>
          <p:cNvPr id="19" name="文本框 18"/>
          <p:cNvSpPr txBox="1"/>
          <p:nvPr/>
        </p:nvSpPr>
        <p:spPr>
          <a:xfrm>
            <a:off x="6800271" y="1556385"/>
            <a:ext cx="2253615" cy="398780"/>
          </a:xfrm>
          <a:prstGeom prst="rect">
            <a:avLst/>
          </a:prstGeom>
          <a:noFill/>
        </p:spPr>
        <p:txBody>
          <a:bodyPr wrap="square" rtlCol="0">
            <a:spAutoFit/>
          </a:bodyPr>
          <a:lstStyle/>
          <a:p>
            <a:pPr algn="ctr"/>
            <a:r>
              <a:rPr lang="zh-CN" altLang="en-US" sz="2000" b="1" dirty="0">
                <a:latin typeface="微软雅黑" panose="020B0503020204020204" pitchFamily="34" charset="-122"/>
                <a:ea typeface="微软雅黑" panose="020B0503020204020204" pitchFamily="34" charset="-122"/>
              </a:rPr>
              <a:t>跨介质</a:t>
            </a:r>
          </a:p>
        </p:txBody>
      </p:sp>
      <p:pic>
        <p:nvPicPr>
          <p:cNvPr id="24" name="图片 23" descr="680 (1)"/>
          <p:cNvPicPr>
            <a:picLocks noChangeAspect="1"/>
          </p:cNvPicPr>
          <p:nvPr/>
        </p:nvPicPr>
        <p:blipFill>
          <a:blip r:embed="rId7"/>
          <a:srcRect t="24434" b="10744"/>
          <a:stretch>
            <a:fillRect/>
          </a:stretch>
        </p:blipFill>
        <p:spPr>
          <a:xfrm>
            <a:off x="461611" y="2134870"/>
            <a:ext cx="2438400" cy="1360805"/>
          </a:xfrm>
          <a:prstGeom prst="rect">
            <a:avLst/>
          </a:prstGeom>
        </p:spPr>
      </p:pic>
      <p:pic>
        <p:nvPicPr>
          <p:cNvPr id="25" name="图片 24" descr="工厂室外1"/>
          <p:cNvPicPr>
            <a:picLocks noChangeAspect="1"/>
          </p:cNvPicPr>
          <p:nvPr/>
        </p:nvPicPr>
        <p:blipFill>
          <a:blip r:embed="rId8"/>
          <a:srcRect b="8806"/>
          <a:stretch>
            <a:fillRect/>
          </a:stretch>
        </p:blipFill>
        <p:spPr>
          <a:xfrm>
            <a:off x="461611" y="3638550"/>
            <a:ext cx="2448560" cy="1387475"/>
          </a:xfrm>
          <a:prstGeom prst="rect">
            <a:avLst/>
          </a:prstGeom>
        </p:spPr>
      </p:pic>
      <p:sp>
        <p:nvSpPr>
          <p:cNvPr id="26" name="文本框 25"/>
          <p:cNvSpPr txBox="1"/>
          <p:nvPr/>
        </p:nvSpPr>
        <p:spPr>
          <a:xfrm>
            <a:off x="9457655" y="1556385"/>
            <a:ext cx="2253615" cy="398780"/>
          </a:xfrm>
          <a:prstGeom prst="rect">
            <a:avLst/>
          </a:prstGeom>
          <a:noFill/>
        </p:spPr>
        <p:txBody>
          <a:bodyPr wrap="square" rtlCol="0">
            <a:spAutoFit/>
          </a:bodyPr>
          <a:lstStyle/>
          <a:p>
            <a:pPr algn="ctr"/>
            <a:r>
              <a:rPr lang="zh-CN" altLang="en-US" sz="2000" b="1" dirty="0">
                <a:latin typeface="微软雅黑" panose="020B0503020204020204" pitchFamily="34" charset="-122"/>
                <a:ea typeface="微软雅黑" panose="020B0503020204020204" pitchFamily="34" charset="-122"/>
              </a:rPr>
              <a:t>医疗特种外骨骼</a:t>
            </a:r>
          </a:p>
        </p:txBody>
      </p:sp>
      <p:pic>
        <p:nvPicPr>
          <p:cNvPr id="27" name="图片 26"/>
          <p:cNvPicPr>
            <a:picLocks noChangeAspect="1"/>
          </p:cNvPicPr>
          <p:nvPr>
            <p:custDataLst>
              <p:tags r:id="rId1"/>
            </p:custDataLst>
          </p:nvPr>
        </p:nvPicPr>
        <p:blipFill rotWithShape="1">
          <a:blip r:embed="rId9"/>
          <a:srcRect/>
          <a:stretch>
            <a:fillRect/>
          </a:stretch>
        </p:blipFill>
        <p:spPr>
          <a:xfrm rot="5400000">
            <a:off x="9092706" y="2468130"/>
            <a:ext cx="3024257" cy="2209150"/>
          </a:xfrm>
          <a:prstGeom prst="rect">
            <a:avLst/>
          </a:prstGeom>
        </p:spPr>
      </p:pic>
      <p:pic>
        <p:nvPicPr>
          <p:cNvPr id="28" name="Picture 3"/>
          <p:cNvPicPr>
            <a:picLocks noChangeAspect="1" noChangeArrowheads="1"/>
          </p:cNvPicPr>
          <p:nvPr>
            <p:custDataLst>
              <p:tags r:id="rId2"/>
            </p:custDataLst>
          </p:nvPr>
        </p:nvPicPr>
        <p:blipFill rotWithShape="1">
          <a:blip r:embed="rId10">
            <a:extLst>
              <a:ext uri="{28A0092B-C50C-407E-A947-70E740481C1C}">
                <a14:useLocalDpi xmlns:a14="http://schemas.microsoft.com/office/drawing/2010/main" val="0"/>
              </a:ext>
            </a:extLst>
          </a:blip>
          <a:srcRect l="60180" t="31898"/>
          <a:stretch>
            <a:fillRect/>
          </a:stretch>
        </p:blipFill>
        <p:spPr bwMode="auto">
          <a:xfrm>
            <a:off x="6654131" y="2060575"/>
            <a:ext cx="2536190" cy="2988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文本框 28"/>
          <p:cNvSpPr txBox="1"/>
          <p:nvPr/>
        </p:nvSpPr>
        <p:spPr>
          <a:xfrm>
            <a:off x="3804568" y="710854"/>
            <a:ext cx="6779895" cy="460375"/>
          </a:xfrm>
          <a:prstGeom prst="rect">
            <a:avLst/>
          </a:prstGeom>
          <a:noFill/>
        </p:spPr>
        <p:txBody>
          <a:bodyPr wrap="square" rtlCol="0">
            <a:spAutoFit/>
          </a:bodyPr>
          <a:lstStyle/>
          <a:p>
            <a:pPr algn="l">
              <a:buClrTx/>
              <a:buSzTx/>
              <a:buFontTx/>
            </a:pPr>
            <a:r>
              <a:rPr lang="zh-CN" altLang="en-US" sz="2400" b="1" dirty="0">
                <a:latin typeface="微软雅黑" panose="020B0503020204020204" pitchFamily="34" charset="-122"/>
                <a:ea typeface="微软雅黑" panose="020B0503020204020204" pitchFamily="34" charset="-122"/>
              </a:rPr>
              <a:t>涵盖空、地、海洋及特种机器人等先进无人系统</a:t>
            </a:r>
          </a:p>
        </p:txBody>
      </p:sp>
      <p:sp>
        <p:nvSpPr>
          <p:cNvPr id="30" name="太阳形 29"/>
          <p:cNvSpPr/>
          <p:nvPr/>
        </p:nvSpPr>
        <p:spPr>
          <a:xfrm>
            <a:off x="3707170" y="1585748"/>
            <a:ext cx="360129" cy="340053"/>
          </a:xfrm>
          <a:prstGeom prst="sun">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2985101" y="2132964"/>
            <a:ext cx="3475990" cy="2893006"/>
            <a:chOff x="2985101" y="2132964"/>
            <a:chExt cx="3475990" cy="2893006"/>
          </a:xfrm>
        </p:grpSpPr>
        <p:grpSp>
          <p:nvGrpSpPr>
            <p:cNvPr id="32" name="组合 31"/>
            <p:cNvGrpSpPr/>
            <p:nvPr/>
          </p:nvGrpSpPr>
          <p:grpSpPr>
            <a:xfrm>
              <a:off x="2985101" y="2132964"/>
              <a:ext cx="3475990" cy="2893006"/>
              <a:chOff x="2985101" y="2132964"/>
              <a:chExt cx="3475990" cy="2893006"/>
            </a:xfrm>
          </p:grpSpPr>
          <p:grpSp>
            <p:nvGrpSpPr>
              <p:cNvPr id="11" name="组合 10"/>
              <p:cNvGrpSpPr/>
              <p:nvPr/>
            </p:nvGrpSpPr>
            <p:grpSpPr>
              <a:xfrm>
                <a:off x="2985101" y="2132964"/>
                <a:ext cx="3475990" cy="1390503"/>
                <a:chOff x="6971872" y="2493376"/>
                <a:chExt cx="4288052" cy="1715129"/>
              </a:xfrm>
            </p:grpSpPr>
            <p:pic>
              <p:nvPicPr>
                <p:cNvPr id="13" name="图片 56" descr="图片包含 室内, 照片, 不同, 桌子&#10;&#10;描述已自动生成"/>
                <p:cNvPicPr>
                  <a:picLocks noChangeAspect="1"/>
                </p:cNvPicPr>
                <p:nvPr>
                  <p:custDataLst>
                    <p:tags r:id="rId3"/>
                  </p:custDataLst>
                </p:nvPr>
              </p:nvPicPr>
              <p:blipFill rotWithShape="1">
                <a:blip r:embed="rId11"/>
                <a:srcRect l="4382" t="6432" r="70931" b="6134"/>
                <a:stretch>
                  <a:fillRect/>
                </a:stretch>
              </p:blipFill>
              <p:spPr>
                <a:xfrm>
                  <a:off x="6971872" y="2497042"/>
                  <a:ext cx="2077085" cy="1711463"/>
                </a:xfrm>
                <a:prstGeom prst="rect">
                  <a:avLst/>
                </a:prstGeom>
              </p:spPr>
            </p:pic>
            <p:pic>
              <p:nvPicPr>
                <p:cNvPr id="14" name="图片 58" descr="图片包含 室内, 照片, 不同, 桌子&#10;&#10;描述已自动生成"/>
                <p:cNvPicPr>
                  <a:picLocks noChangeAspect="1"/>
                </p:cNvPicPr>
                <p:nvPr>
                  <p:custDataLst>
                    <p:tags r:id="rId4"/>
                  </p:custDataLst>
                </p:nvPr>
              </p:nvPicPr>
              <p:blipFill rotWithShape="1">
                <a:blip r:embed="rId11"/>
                <a:srcRect l="38011" t="5969" r="37009" b="6562"/>
                <a:stretch>
                  <a:fillRect/>
                </a:stretch>
              </p:blipFill>
              <p:spPr>
                <a:xfrm>
                  <a:off x="9182839" y="2493376"/>
                  <a:ext cx="2077085" cy="1692134"/>
                </a:xfrm>
                <a:prstGeom prst="rect">
                  <a:avLst/>
                </a:prstGeom>
              </p:spPr>
            </p:pic>
          </p:grpSp>
          <p:pic>
            <p:nvPicPr>
              <p:cNvPr id="31" name="图片 30"/>
              <p:cNvPicPr>
                <a:picLocks noChangeAspect="1"/>
              </p:cNvPicPr>
              <p:nvPr/>
            </p:nvPicPr>
            <p:blipFill>
              <a:blip r:embed="rId12"/>
              <a:stretch>
                <a:fillRect/>
              </a:stretch>
            </p:blipFill>
            <p:spPr>
              <a:xfrm>
                <a:off x="4777361" y="3638495"/>
                <a:ext cx="1678510" cy="1387475"/>
              </a:xfrm>
              <a:prstGeom prst="rect">
                <a:avLst/>
              </a:prstGeom>
            </p:spPr>
          </p:pic>
        </p:grpSp>
        <p:pic>
          <p:nvPicPr>
            <p:cNvPr id="34" name="内容占位符 4"/>
            <p:cNvPicPr>
              <a:picLocks noChangeAspect="1"/>
            </p:cNvPicPr>
            <p:nvPr/>
          </p:nvPicPr>
          <p:blipFill rotWithShape="1">
            <a:blip r:embed="rId13" cstate="print">
              <a:extLst>
                <a:ext uri="{28A0092B-C50C-407E-A947-70E740481C1C}">
                  <a14:useLocalDpi xmlns:a14="http://schemas.microsoft.com/office/drawing/2010/main" val="0"/>
                </a:ext>
              </a:extLst>
            </a:blip>
            <a:srcRect l="9857" t="-244" r="6050" b="7545"/>
            <a:stretch>
              <a:fillRect/>
            </a:stretch>
          </p:blipFill>
          <p:spPr>
            <a:xfrm>
              <a:off x="2985101" y="3638494"/>
              <a:ext cx="1677536" cy="1387475"/>
            </a:xfrm>
            <a:prstGeom prst="rect">
              <a:avLst/>
            </a:prstGeom>
          </p:spPr>
        </p:pic>
      </p:grpSp>
      <p:sp>
        <p:nvSpPr>
          <p:cNvPr id="36" name="矩形 35"/>
          <p:cNvSpPr/>
          <p:nvPr/>
        </p:nvSpPr>
        <p:spPr>
          <a:xfrm>
            <a:off x="2945799" y="3609186"/>
            <a:ext cx="3545700" cy="1446474"/>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2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表格&#10;&#10;描述已自动生成">
            <a:extLst>
              <a:ext uri="{FF2B5EF4-FFF2-40B4-BE49-F238E27FC236}">
                <a16:creationId xmlns:a16="http://schemas.microsoft.com/office/drawing/2014/main" id="{A76DE5FD-3954-384E-07F8-00C3D9E54DD3}"/>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5171" t="5202" r="4099" b="30602"/>
          <a:stretch/>
        </p:blipFill>
        <p:spPr>
          <a:xfrm>
            <a:off x="503536" y="1345476"/>
            <a:ext cx="4857142" cy="5037258"/>
          </a:xfrm>
          <a:prstGeom prst="rect">
            <a:avLst/>
          </a:prstGeom>
        </p:spPr>
      </p:pic>
      <p:grpSp>
        <p:nvGrpSpPr>
          <p:cNvPr id="2" name="组合 1"/>
          <p:cNvGrpSpPr/>
          <p:nvPr/>
        </p:nvGrpSpPr>
        <p:grpSpPr>
          <a:xfrm>
            <a:off x="599777" y="581736"/>
            <a:ext cx="2005274" cy="718612"/>
            <a:chOff x="131" y="-596"/>
            <a:chExt cx="5646" cy="999"/>
          </a:xfrm>
        </p:grpSpPr>
        <p:sp>
          <p:nvSpPr>
            <p:cNvPr id="3" name="圆角矩形 63"/>
            <p:cNvSpPr/>
            <p:nvPr/>
          </p:nvSpPr>
          <p:spPr>
            <a:xfrm>
              <a:off x="131" y="-596"/>
              <a:ext cx="5646" cy="999"/>
            </a:xfrm>
            <a:prstGeom prst="roundRect">
              <a:avLst>
                <a:gd name="adj" fmla="val 50000"/>
              </a:avLst>
            </a:prstGeom>
            <a:solidFill>
              <a:srgbClr val="134780"/>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spAutoFit/>
            </a:bodyPr>
            <a:lstStyle/>
            <a:p>
              <a:pPr marL="0" marR="0" indent="0" algn="l" defTabSz="914400" rtl="0" eaLnBrk="0" fontAlgn="base" latinLnBrk="0" hangingPunct="0">
                <a:lnSpc>
                  <a:spcPct val="100000"/>
                </a:lnSpc>
                <a:spcBef>
                  <a:spcPct val="50000"/>
                </a:spcBef>
                <a:spcAft>
                  <a:spcPct val="0"/>
                </a:spcAft>
                <a:buClrTx/>
                <a:buSzTx/>
                <a:buFontTx/>
                <a:buNone/>
              </a:pPr>
              <a:endParaRPr kumimoji="0" lang="zh-CN" altLang="en-US" sz="2400" b="0" i="0" u="none" strike="noStrike" cap="none" normalizeH="0" baseline="0">
                <a:ln>
                  <a:noFill/>
                </a:ln>
                <a:solidFill>
                  <a:schemeClr val="bg2"/>
                </a:solidFill>
                <a:effectLst/>
                <a:latin typeface="Arial" panose="020B0604020202020204" pitchFamily="34" charset="0"/>
                <a:ea typeface="宋体" panose="02010600030101010101" pitchFamily="2" charset="-122"/>
              </a:endParaRPr>
            </a:p>
          </p:txBody>
        </p:sp>
        <p:sp>
          <p:nvSpPr>
            <p:cNvPr id="9" name="文本框 8"/>
            <p:cNvSpPr txBox="1"/>
            <p:nvPr/>
          </p:nvSpPr>
          <p:spPr>
            <a:xfrm>
              <a:off x="536" y="-374"/>
              <a:ext cx="4836" cy="556"/>
            </a:xfrm>
            <a:prstGeom prst="rect">
              <a:avLst/>
            </a:prstGeom>
            <a:noFill/>
          </p:spPr>
          <p:txBody>
            <a:bodyPr wrap="square"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科研经历</a:t>
              </a:r>
            </a:p>
          </p:txBody>
        </p:sp>
      </p:grpSp>
      <p:sp>
        <p:nvSpPr>
          <p:cNvPr id="46" name="文本框 45"/>
          <p:cNvSpPr txBox="1"/>
          <p:nvPr/>
        </p:nvSpPr>
        <p:spPr>
          <a:xfrm>
            <a:off x="2748894" y="557910"/>
            <a:ext cx="8977989" cy="461665"/>
          </a:xfrm>
          <a:prstGeom prst="rect">
            <a:avLst/>
          </a:prstGeom>
          <a:noFill/>
        </p:spPr>
        <p:txBody>
          <a:bodyPr wrap="square" rtlCol="0">
            <a:spAutoFit/>
          </a:bodyPr>
          <a:lstStyle/>
          <a:p>
            <a:pPr algn="l">
              <a:buClrTx/>
              <a:buSzTx/>
              <a:buFontTx/>
            </a:pPr>
            <a:r>
              <a:rPr lang="en-US" altLang="zh-CN" sz="2400" b="1" dirty="0">
                <a:latin typeface="微软雅黑" panose="020B0503020204020204" pitchFamily="34" charset="-122"/>
                <a:ea typeface="微软雅黑" panose="020B0503020204020204" pitchFamily="34" charset="-122"/>
              </a:rPr>
              <a:t>2021.12-2023.6  </a:t>
            </a:r>
            <a:r>
              <a:rPr lang="zh-CN" altLang="en-US" sz="2400" b="1" dirty="0">
                <a:latin typeface="微软雅黑" panose="020B0503020204020204" pitchFamily="34" charset="-122"/>
                <a:ea typeface="微软雅黑" panose="020B0503020204020204" pitchFamily="34" charset="-122"/>
              </a:rPr>
              <a:t>“雅砻江官地水电站巡检机器人的设计与开发”</a:t>
            </a:r>
          </a:p>
        </p:txBody>
      </p:sp>
      <p:sp>
        <p:nvSpPr>
          <p:cNvPr id="4" name="文本框 3">
            <a:extLst>
              <a:ext uri="{FF2B5EF4-FFF2-40B4-BE49-F238E27FC236}">
                <a16:creationId xmlns:a16="http://schemas.microsoft.com/office/drawing/2014/main" id="{FE02658B-89C7-C7C2-F3E4-AE9B4E8E5C29}"/>
              </a:ext>
            </a:extLst>
          </p:cNvPr>
          <p:cNvSpPr txBox="1"/>
          <p:nvPr>
            <p:custDataLst>
              <p:tags r:id="rId1"/>
            </p:custDataLst>
          </p:nvPr>
        </p:nvSpPr>
        <p:spPr>
          <a:xfrm>
            <a:off x="3093277" y="1058915"/>
            <a:ext cx="8289221" cy="369332"/>
          </a:xfrm>
          <a:prstGeom prst="rect">
            <a:avLst/>
          </a:prstGeom>
          <a:noFill/>
        </p:spPr>
        <p:txBody>
          <a:bodyPr wrap="square" rtlCol="0">
            <a:spAutoFit/>
          </a:bodyPr>
          <a:lstStyle/>
          <a:p>
            <a:r>
              <a:rPr lang="en-US" sz="1800"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2022-2023</a:t>
            </a:r>
            <a:r>
              <a:rPr lang="zh-CN" altLang="en-US" sz="1800"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年度国家级大创项目“面向环形贯通复杂空间的地图构建与定位技术”</a:t>
            </a:r>
          </a:p>
        </p:txBody>
      </p:sp>
      <p:grpSp>
        <p:nvGrpSpPr>
          <p:cNvPr id="6" name="组合 5">
            <a:extLst>
              <a:ext uri="{FF2B5EF4-FFF2-40B4-BE49-F238E27FC236}">
                <a16:creationId xmlns:a16="http://schemas.microsoft.com/office/drawing/2014/main" id="{95F49889-669E-8AF9-998D-899486648CDD}"/>
              </a:ext>
            </a:extLst>
          </p:cNvPr>
          <p:cNvGrpSpPr/>
          <p:nvPr/>
        </p:nvGrpSpPr>
        <p:grpSpPr>
          <a:xfrm>
            <a:off x="5518656" y="2238312"/>
            <a:ext cx="6048668" cy="3116980"/>
            <a:chOff x="5518656" y="2238312"/>
            <a:chExt cx="6048668" cy="3116980"/>
          </a:xfrm>
        </p:grpSpPr>
        <p:grpSp>
          <p:nvGrpSpPr>
            <p:cNvPr id="8" name="组合 7">
              <a:extLst>
                <a:ext uri="{FF2B5EF4-FFF2-40B4-BE49-F238E27FC236}">
                  <a16:creationId xmlns:a16="http://schemas.microsoft.com/office/drawing/2014/main" id="{DD6C34C0-CA23-613B-7EEF-89FB9111B6FD}"/>
                </a:ext>
              </a:extLst>
            </p:cNvPr>
            <p:cNvGrpSpPr/>
            <p:nvPr/>
          </p:nvGrpSpPr>
          <p:grpSpPr>
            <a:xfrm>
              <a:off x="5518656" y="2238312"/>
              <a:ext cx="1192345" cy="666786"/>
              <a:chOff x="2215144" y="927951"/>
              <a:chExt cx="1244730" cy="916846"/>
            </a:xfrm>
          </p:grpSpPr>
          <p:sp>
            <p:nvSpPr>
              <p:cNvPr id="10" name="平行四边形 9">
                <a:extLst>
                  <a:ext uri="{FF2B5EF4-FFF2-40B4-BE49-F238E27FC236}">
                    <a16:creationId xmlns:a16="http://schemas.microsoft.com/office/drawing/2014/main" id="{F8077DC5-FC6E-B218-69C8-5B2F4AC373B8}"/>
                  </a:ext>
                </a:extLst>
              </p:cNvPr>
              <p:cNvSpPr/>
              <p:nvPr/>
            </p:nvSpPr>
            <p:spPr>
              <a:xfrm>
                <a:off x="2215144" y="982844"/>
                <a:ext cx="1120898" cy="842780"/>
              </a:xfrm>
              <a:prstGeom prst="parallelogram">
                <a:avLst>
                  <a:gd name="adj" fmla="val 48207"/>
                </a:avLst>
              </a:prstGeom>
              <a:solidFill>
                <a:srgbClr val="005DA2"/>
              </a:solidFill>
              <a:ln w="25400" cap="flat" cmpd="sng" algn="ctr">
                <a:noFill/>
                <a:prstDash val="solid"/>
              </a:ln>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prstClr val="white"/>
                  </a:solidFill>
                  <a:effectLst/>
                  <a:uLnTx/>
                  <a:uFillTx/>
                  <a:latin typeface="Impact" panose="020B0806030902050204" pitchFamily="34" charset="0"/>
                  <a:ea typeface="宋体" panose="02010600030101010101" pitchFamily="2" charset="-122"/>
                  <a:cs typeface="+mn-cs"/>
                </a:endParaRPr>
              </a:p>
            </p:txBody>
          </p:sp>
          <p:sp>
            <p:nvSpPr>
              <p:cNvPr id="11" name="文本框 9">
                <a:extLst>
                  <a:ext uri="{FF2B5EF4-FFF2-40B4-BE49-F238E27FC236}">
                    <a16:creationId xmlns:a16="http://schemas.microsoft.com/office/drawing/2014/main" id="{CB22D29C-F680-E6E7-876F-5CB0F3F01AD9}"/>
                  </a:ext>
                </a:extLst>
              </p:cNvPr>
              <p:cNvSpPr txBox="1"/>
              <p:nvPr/>
            </p:nvSpPr>
            <p:spPr>
              <a:xfrm>
                <a:off x="2393075" y="927951"/>
                <a:ext cx="1066799" cy="916846"/>
              </a:xfrm>
              <a:prstGeom prst="rect">
                <a:avLst/>
              </a:prstGeom>
              <a:noFill/>
            </p:spPr>
            <p:txBody>
              <a:bodyPr wrap="square" rtlCol="0">
                <a:spAutoFit/>
              </a:bodyPr>
              <a:lstStyle/>
              <a:p>
                <a:pPr marL="0" marR="0" lvl="0" indent="0" defTabSz="1219200" eaLnBrk="1" fontAlgn="auto" latinLnBrk="0" hangingPunct="1">
                  <a:lnSpc>
                    <a:spcPct val="100000"/>
                  </a:lnSpc>
                  <a:spcBef>
                    <a:spcPts val="0"/>
                  </a:spcBef>
                  <a:spcAft>
                    <a:spcPts val="0"/>
                  </a:spcAft>
                  <a:buClrTx/>
                  <a:buSzTx/>
                  <a:buFontTx/>
                  <a:buNone/>
                  <a:defRPr/>
                </a:pPr>
                <a:r>
                  <a:rPr kumimoji="0" lang="en-US" altLang="zh-CN" sz="3735" b="0" i="0" u="none" strike="noStrike" kern="0" cap="none" spc="0" normalizeH="0" baseline="0" noProof="0" dirty="0">
                    <a:ln>
                      <a:noFill/>
                    </a:ln>
                    <a:solidFill>
                      <a:prstClr val="white"/>
                    </a:solidFill>
                    <a:effectLst/>
                    <a:uLnTx/>
                    <a:uFillTx/>
                    <a:latin typeface="Impact" panose="020B0806030902050204" pitchFamily="34" charset="0"/>
                  </a:rPr>
                  <a:t>01</a:t>
                </a:r>
                <a:endParaRPr kumimoji="0" lang="zh-CN" altLang="en-US" sz="3735" b="0" i="0" u="none" strike="noStrike" kern="0" cap="none" spc="0" normalizeH="0" baseline="0" noProof="0" dirty="0">
                  <a:ln>
                    <a:noFill/>
                  </a:ln>
                  <a:solidFill>
                    <a:prstClr val="white"/>
                  </a:solidFill>
                  <a:effectLst/>
                  <a:uLnTx/>
                  <a:uFillTx/>
                  <a:latin typeface="Impact" panose="020B0806030902050204" pitchFamily="34" charset="0"/>
                </a:endParaRPr>
              </a:p>
            </p:txBody>
          </p:sp>
        </p:grpSp>
        <p:grpSp>
          <p:nvGrpSpPr>
            <p:cNvPr id="13" name="组合 12">
              <a:extLst>
                <a:ext uri="{FF2B5EF4-FFF2-40B4-BE49-F238E27FC236}">
                  <a16:creationId xmlns:a16="http://schemas.microsoft.com/office/drawing/2014/main" id="{C53854A4-8537-015B-BE6F-DF6A5304C45D}"/>
                </a:ext>
              </a:extLst>
            </p:cNvPr>
            <p:cNvGrpSpPr/>
            <p:nvPr/>
          </p:nvGrpSpPr>
          <p:grpSpPr>
            <a:xfrm>
              <a:off x="5518656" y="3463409"/>
              <a:ext cx="1192345" cy="672219"/>
              <a:chOff x="2215144" y="1952311"/>
              <a:chExt cx="1244730" cy="924318"/>
            </a:xfrm>
          </p:grpSpPr>
          <p:sp>
            <p:nvSpPr>
              <p:cNvPr id="14" name="平行四边形 13">
                <a:extLst>
                  <a:ext uri="{FF2B5EF4-FFF2-40B4-BE49-F238E27FC236}">
                    <a16:creationId xmlns:a16="http://schemas.microsoft.com/office/drawing/2014/main" id="{B4D9F11D-02E9-2AB9-7DE5-5B84ECE9BBCE}"/>
                  </a:ext>
                </a:extLst>
              </p:cNvPr>
              <p:cNvSpPr/>
              <p:nvPr/>
            </p:nvSpPr>
            <p:spPr>
              <a:xfrm>
                <a:off x="2215144" y="2033848"/>
                <a:ext cx="1120898" cy="842781"/>
              </a:xfrm>
              <a:prstGeom prst="parallelogram">
                <a:avLst>
                  <a:gd name="adj" fmla="val 48207"/>
                </a:avLst>
              </a:prstGeom>
              <a:solidFill>
                <a:srgbClr val="005DA2"/>
              </a:solidFill>
              <a:ln w="25400" cap="flat" cmpd="sng" algn="ctr">
                <a:noFill/>
                <a:prstDash val="solid"/>
              </a:ln>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prstClr val="white"/>
                  </a:solidFill>
                  <a:effectLst/>
                  <a:uLnTx/>
                  <a:uFillTx/>
                  <a:latin typeface="Impact" panose="020B0806030902050204" pitchFamily="34" charset="0"/>
                  <a:ea typeface="宋体" panose="02010600030101010101" pitchFamily="2" charset="-122"/>
                  <a:cs typeface="+mn-cs"/>
                </a:endParaRPr>
              </a:p>
            </p:txBody>
          </p:sp>
          <p:sp>
            <p:nvSpPr>
              <p:cNvPr id="17" name="文本框 10">
                <a:extLst>
                  <a:ext uri="{FF2B5EF4-FFF2-40B4-BE49-F238E27FC236}">
                    <a16:creationId xmlns:a16="http://schemas.microsoft.com/office/drawing/2014/main" id="{37652ABB-51BA-8161-04CE-0ACFACD1DDF6}"/>
                  </a:ext>
                </a:extLst>
              </p:cNvPr>
              <p:cNvSpPr txBox="1"/>
              <p:nvPr/>
            </p:nvSpPr>
            <p:spPr>
              <a:xfrm>
                <a:off x="2393075" y="1952311"/>
                <a:ext cx="1066799" cy="916848"/>
              </a:xfrm>
              <a:prstGeom prst="rect">
                <a:avLst/>
              </a:prstGeom>
              <a:noFill/>
            </p:spPr>
            <p:txBody>
              <a:bodyPr wrap="square" rtlCol="0">
                <a:spAutoFit/>
              </a:bodyPr>
              <a:lstStyle/>
              <a:p>
                <a:pPr marL="0" marR="0" lvl="0" indent="0" defTabSz="1219200" eaLnBrk="1" fontAlgn="auto" latinLnBrk="0" hangingPunct="1">
                  <a:lnSpc>
                    <a:spcPct val="100000"/>
                  </a:lnSpc>
                  <a:spcBef>
                    <a:spcPts val="0"/>
                  </a:spcBef>
                  <a:spcAft>
                    <a:spcPts val="0"/>
                  </a:spcAft>
                  <a:buClrTx/>
                  <a:buSzTx/>
                  <a:buFontTx/>
                  <a:buNone/>
                  <a:defRPr/>
                </a:pPr>
                <a:r>
                  <a:rPr kumimoji="0" lang="en-US" altLang="zh-CN" sz="3735" b="0" i="0" u="none" strike="noStrike" kern="0" cap="none" spc="0" normalizeH="0" baseline="0" noProof="0" dirty="0">
                    <a:ln>
                      <a:noFill/>
                    </a:ln>
                    <a:solidFill>
                      <a:prstClr val="white"/>
                    </a:solidFill>
                    <a:effectLst/>
                    <a:uLnTx/>
                    <a:uFillTx/>
                    <a:latin typeface="Impact" panose="020B0806030902050204" pitchFamily="34" charset="0"/>
                  </a:rPr>
                  <a:t>02</a:t>
                </a:r>
                <a:endParaRPr kumimoji="0" lang="zh-CN" altLang="en-US" sz="3735" b="0" i="0" u="none" strike="noStrike" kern="0" cap="none" spc="0" normalizeH="0" baseline="0" noProof="0" dirty="0">
                  <a:ln>
                    <a:noFill/>
                  </a:ln>
                  <a:solidFill>
                    <a:prstClr val="white"/>
                  </a:solidFill>
                  <a:effectLst/>
                  <a:uLnTx/>
                  <a:uFillTx/>
                  <a:latin typeface="Impact" panose="020B0806030902050204" pitchFamily="34" charset="0"/>
                </a:endParaRPr>
              </a:p>
            </p:txBody>
          </p:sp>
        </p:grpSp>
        <p:grpSp>
          <p:nvGrpSpPr>
            <p:cNvPr id="19" name="组合 18">
              <a:extLst>
                <a:ext uri="{FF2B5EF4-FFF2-40B4-BE49-F238E27FC236}">
                  <a16:creationId xmlns:a16="http://schemas.microsoft.com/office/drawing/2014/main" id="{274A4DB3-EDE0-2C13-0577-538EDC2B7690}"/>
                </a:ext>
              </a:extLst>
            </p:cNvPr>
            <p:cNvGrpSpPr/>
            <p:nvPr/>
          </p:nvGrpSpPr>
          <p:grpSpPr>
            <a:xfrm>
              <a:off x="5518656" y="4688506"/>
              <a:ext cx="1192345" cy="666786"/>
              <a:chOff x="2215144" y="3018134"/>
              <a:chExt cx="1244730" cy="916848"/>
            </a:xfrm>
          </p:grpSpPr>
          <p:sp>
            <p:nvSpPr>
              <p:cNvPr id="24" name="平行四边形 23">
                <a:extLst>
                  <a:ext uri="{FF2B5EF4-FFF2-40B4-BE49-F238E27FC236}">
                    <a16:creationId xmlns:a16="http://schemas.microsoft.com/office/drawing/2014/main" id="{DDC2651E-DD84-5707-882F-942782781CF8}"/>
                  </a:ext>
                </a:extLst>
              </p:cNvPr>
              <p:cNvSpPr/>
              <p:nvPr/>
            </p:nvSpPr>
            <p:spPr>
              <a:xfrm>
                <a:off x="2215144" y="3084852"/>
                <a:ext cx="1120898" cy="842781"/>
              </a:xfrm>
              <a:prstGeom prst="parallelogram">
                <a:avLst>
                  <a:gd name="adj" fmla="val 48207"/>
                </a:avLst>
              </a:prstGeom>
              <a:solidFill>
                <a:srgbClr val="005DA2"/>
              </a:solidFill>
              <a:ln w="25400" cap="flat" cmpd="sng" algn="ctr">
                <a:noFill/>
                <a:prstDash val="solid"/>
              </a:ln>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prstClr val="white"/>
                  </a:solidFill>
                  <a:effectLst/>
                  <a:uLnTx/>
                  <a:uFillTx/>
                  <a:latin typeface="Impact" panose="020B0806030902050204" pitchFamily="34" charset="0"/>
                  <a:ea typeface="宋体" panose="02010600030101010101" pitchFamily="2" charset="-122"/>
                  <a:cs typeface="+mn-cs"/>
                </a:endParaRPr>
              </a:p>
            </p:txBody>
          </p:sp>
          <p:sp>
            <p:nvSpPr>
              <p:cNvPr id="25" name="文本框 11">
                <a:extLst>
                  <a:ext uri="{FF2B5EF4-FFF2-40B4-BE49-F238E27FC236}">
                    <a16:creationId xmlns:a16="http://schemas.microsoft.com/office/drawing/2014/main" id="{716FB792-2B21-972F-6FDD-7B183390E04A}"/>
                  </a:ext>
                </a:extLst>
              </p:cNvPr>
              <p:cNvSpPr txBox="1"/>
              <p:nvPr/>
            </p:nvSpPr>
            <p:spPr>
              <a:xfrm>
                <a:off x="2393075" y="3018134"/>
                <a:ext cx="1066799" cy="916848"/>
              </a:xfrm>
              <a:prstGeom prst="rect">
                <a:avLst/>
              </a:prstGeom>
              <a:noFill/>
            </p:spPr>
            <p:txBody>
              <a:bodyPr wrap="square" rtlCol="0">
                <a:spAutoFit/>
              </a:bodyPr>
              <a:lstStyle/>
              <a:p>
                <a:pPr marL="0" marR="0" lvl="0" indent="0" defTabSz="1219200" eaLnBrk="1" fontAlgn="auto" latinLnBrk="0" hangingPunct="1">
                  <a:lnSpc>
                    <a:spcPct val="100000"/>
                  </a:lnSpc>
                  <a:spcBef>
                    <a:spcPts val="0"/>
                  </a:spcBef>
                  <a:spcAft>
                    <a:spcPts val="0"/>
                  </a:spcAft>
                  <a:buClrTx/>
                  <a:buSzTx/>
                  <a:buFontTx/>
                  <a:buNone/>
                  <a:defRPr/>
                </a:pPr>
                <a:r>
                  <a:rPr kumimoji="0" lang="en-US" altLang="zh-CN" sz="3735" b="0" i="0" u="none" strike="noStrike" kern="0" cap="none" spc="0" normalizeH="0" baseline="0" noProof="0" dirty="0">
                    <a:ln>
                      <a:noFill/>
                    </a:ln>
                    <a:solidFill>
                      <a:prstClr val="white"/>
                    </a:solidFill>
                    <a:effectLst/>
                    <a:uLnTx/>
                    <a:uFillTx/>
                    <a:latin typeface="Impact" panose="020B0806030902050204" pitchFamily="34" charset="0"/>
                  </a:rPr>
                  <a:t>03</a:t>
                </a:r>
                <a:endParaRPr kumimoji="0" lang="zh-CN" altLang="en-US" sz="3735" b="0" i="0" u="none" strike="noStrike" kern="0" cap="none" spc="0" normalizeH="0" baseline="0" noProof="0" dirty="0">
                  <a:ln>
                    <a:noFill/>
                  </a:ln>
                  <a:solidFill>
                    <a:prstClr val="white"/>
                  </a:solidFill>
                  <a:effectLst/>
                  <a:uLnTx/>
                  <a:uFillTx/>
                  <a:latin typeface="Impact" panose="020B0806030902050204" pitchFamily="34" charset="0"/>
                </a:endParaRPr>
              </a:p>
            </p:txBody>
          </p:sp>
        </p:grpSp>
        <p:grpSp>
          <p:nvGrpSpPr>
            <p:cNvPr id="26" name="组合 25">
              <a:extLst>
                <a:ext uri="{FF2B5EF4-FFF2-40B4-BE49-F238E27FC236}">
                  <a16:creationId xmlns:a16="http://schemas.microsoft.com/office/drawing/2014/main" id="{F609C578-7731-E1D8-CB16-FA5B3A33CD39}"/>
                </a:ext>
              </a:extLst>
            </p:cNvPr>
            <p:cNvGrpSpPr/>
            <p:nvPr/>
          </p:nvGrpSpPr>
          <p:grpSpPr>
            <a:xfrm>
              <a:off x="6424324" y="2243372"/>
              <a:ext cx="5143000" cy="612920"/>
              <a:chOff x="4315150" y="953426"/>
              <a:chExt cx="3857250" cy="540057"/>
            </a:xfrm>
          </p:grpSpPr>
          <p:sp>
            <p:nvSpPr>
              <p:cNvPr id="27" name="矩形 26">
                <a:extLst>
                  <a:ext uri="{FF2B5EF4-FFF2-40B4-BE49-F238E27FC236}">
                    <a16:creationId xmlns:a16="http://schemas.microsoft.com/office/drawing/2014/main" id="{FB86A926-FF7B-A257-A31E-0031F3E665FE}"/>
                  </a:ext>
                </a:extLst>
              </p:cNvPr>
              <p:cNvSpPr/>
              <p:nvPr/>
            </p:nvSpPr>
            <p:spPr>
              <a:xfrm>
                <a:off x="4830201" y="1079341"/>
                <a:ext cx="2827147" cy="325426"/>
              </a:xfrm>
              <a:prstGeom prst="rect">
                <a:avLst/>
              </a:prstGeom>
              <a:ln w="15875">
                <a:noFill/>
              </a:ln>
            </p:spPr>
            <p:txBody>
              <a:bodyPr wrap="square" lIns="91440" tIns="45720" rIns="91440" bIns="45720">
                <a:spAutoFit/>
              </a:bodyPr>
              <a:lstStyle/>
              <a:p>
                <a:pPr marL="0" marR="0" lvl="0" indent="0" algn="ctr" defTabSz="1219200" eaLnBrk="1" fontAlgn="auto" latinLnBrk="0" hangingPunct="1">
                  <a:lnSpc>
                    <a:spcPct val="100000"/>
                  </a:lnSpc>
                  <a:spcBef>
                    <a:spcPts val="0"/>
                  </a:spcBef>
                  <a:spcAft>
                    <a:spcPts val="0"/>
                  </a:spcAft>
                  <a:buClrTx/>
                  <a:buSzTx/>
                  <a:buFontTx/>
                  <a:buNone/>
                  <a:defRPr/>
                </a:pPr>
                <a:r>
                  <a:rPr kumimoji="0" lang="zh-CN" altLang="en-US" b="1"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rPr>
                  <a:t>项目背景及意义</a:t>
                </a:r>
                <a:endParaRPr kumimoji="0" lang="en-GB" altLang="zh-CN" b="1"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endParaRPr>
              </a:p>
            </p:txBody>
          </p:sp>
          <p:sp>
            <p:nvSpPr>
              <p:cNvPr id="28" name="平行四边形 27">
                <a:extLst>
                  <a:ext uri="{FF2B5EF4-FFF2-40B4-BE49-F238E27FC236}">
                    <a16:creationId xmlns:a16="http://schemas.microsoft.com/office/drawing/2014/main" id="{06B82291-07B9-1D8F-B81B-223C6C5E6401}"/>
                  </a:ext>
                </a:extLst>
              </p:cNvPr>
              <p:cNvSpPr/>
              <p:nvPr/>
            </p:nvSpPr>
            <p:spPr>
              <a:xfrm>
                <a:off x="4315150" y="953426"/>
                <a:ext cx="3857250" cy="540057"/>
              </a:xfrm>
              <a:prstGeom prst="parallelogram">
                <a:avLst>
                  <a:gd name="adj" fmla="val 48207"/>
                </a:avLst>
              </a:prstGeom>
              <a:noFill/>
              <a:ln w="15875" cap="flat" cmpd="sng" algn="ctr">
                <a:solidFill>
                  <a:srgbClr val="005DA2"/>
                </a:solidFill>
                <a:prstDash val="solid"/>
              </a:ln>
              <a:effectLst/>
            </p:spPr>
            <p:txBody>
              <a:bodyPr lIns="91440" tIns="45720" rIns="91440" bIns="45720"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2135" b="1" i="0" u="none" strike="noStrike" kern="0" cap="none" spc="0" normalizeH="0" baseline="0" noProof="0">
                  <a:ln>
                    <a:noFill/>
                  </a:ln>
                  <a:solidFill>
                    <a:prstClr val="black">
                      <a:lumMod val="75000"/>
                      <a:lumOff val="25000"/>
                    </a:prstClr>
                  </a:solidFill>
                  <a:effectLst/>
                  <a:uLnTx/>
                  <a:uFillTx/>
                  <a:latin typeface="Calibri" panose="020F0502020204030204"/>
                  <a:ea typeface="宋体" panose="02010600030101010101" pitchFamily="2" charset="-122"/>
                  <a:cs typeface="+mn-cs"/>
                </a:endParaRPr>
              </a:p>
            </p:txBody>
          </p:sp>
        </p:grpSp>
        <p:grpSp>
          <p:nvGrpSpPr>
            <p:cNvPr id="29" name="组合 28">
              <a:extLst>
                <a:ext uri="{FF2B5EF4-FFF2-40B4-BE49-F238E27FC236}">
                  <a16:creationId xmlns:a16="http://schemas.microsoft.com/office/drawing/2014/main" id="{C2754309-A43B-5D8E-22FB-EA8594829E93}"/>
                </a:ext>
              </a:extLst>
            </p:cNvPr>
            <p:cNvGrpSpPr/>
            <p:nvPr/>
          </p:nvGrpSpPr>
          <p:grpSpPr>
            <a:xfrm>
              <a:off x="6424324" y="3500544"/>
              <a:ext cx="5143000" cy="612920"/>
              <a:chOff x="4315150" y="1647579"/>
              <a:chExt cx="3857250" cy="540057"/>
            </a:xfrm>
          </p:grpSpPr>
          <p:sp>
            <p:nvSpPr>
              <p:cNvPr id="30" name="矩形 29">
                <a:extLst>
                  <a:ext uri="{FF2B5EF4-FFF2-40B4-BE49-F238E27FC236}">
                    <a16:creationId xmlns:a16="http://schemas.microsoft.com/office/drawing/2014/main" id="{9CDC390E-B2AE-B162-7BD5-CEE434111D81}"/>
                  </a:ext>
                </a:extLst>
              </p:cNvPr>
              <p:cNvSpPr/>
              <p:nvPr/>
            </p:nvSpPr>
            <p:spPr>
              <a:xfrm>
                <a:off x="4568295" y="1773181"/>
                <a:ext cx="3357789" cy="325426"/>
              </a:xfrm>
              <a:prstGeom prst="rect">
                <a:avLst/>
              </a:prstGeom>
              <a:ln w="15875">
                <a:noFill/>
              </a:ln>
            </p:spPr>
            <p:txBody>
              <a:bodyPr wrap="square" lIns="91440" tIns="45720" rIns="91440" bIns="45720">
                <a:spAutoFit/>
              </a:bodyPr>
              <a:lstStyle/>
              <a:p>
                <a:pPr marL="0" marR="0" lvl="0" indent="0" algn="ctr" defTabSz="1219200" eaLnBrk="1" fontAlgn="auto" latinLnBrk="0" hangingPunct="1">
                  <a:lnSpc>
                    <a:spcPct val="100000"/>
                  </a:lnSpc>
                  <a:spcBef>
                    <a:spcPts val="0"/>
                  </a:spcBef>
                  <a:spcAft>
                    <a:spcPts val="0"/>
                  </a:spcAft>
                  <a:buClrTx/>
                  <a:buSzTx/>
                  <a:buFontTx/>
                  <a:buNone/>
                  <a:defRPr/>
                </a:pPr>
                <a:r>
                  <a:rPr kumimoji="0" lang="zh-CN" altLang="en-US" b="1" i="0" u="none" strike="noStrike" kern="0" cap="none" spc="0" normalizeH="0" baseline="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rPr>
                  <a:t>项目核心技术（竞争力</a:t>
                </a:r>
                <a:r>
                  <a:rPr kumimoji="0" lang="en-US" altLang="zh-CN" b="1" i="0" u="none" strike="noStrike" kern="0" cap="none" spc="0" normalizeH="0" baseline="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rPr>
                  <a:t>/</a:t>
                </a:r>
                <a:r>
                  <a:rPr kumimoji="0" lang="zh-CN" altLang="en-US" b="1" i="0" u="none" strike="noStrike" kern="0" cap="none" spc="0" normalizeH="0" baseline="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rPr>
                  <a:t>创新点）</a:t>
                </a:r>
                <a:endParaRPr kumimoji="0" lang="en-GB" altLang="zh-CN" b="1"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endParaRPr>
              </a:p>
            </p:txBody>
          </p:sp>
          <p:sp>
            <p:nvSpPr>
              <p:cNvPr id="31" name="平行四边形 30">
                <a:extLst>
                  <a:ext uri="{FF2B5EF4-FFF2-40B4-BE49-F238E27FC236}">
                    <a16:creationId xmlns:a16="http://schemas.microsoft.com/office/drawing/2014/main" id="{972085BF-1AB7-26F2-845D-64863D473D43}"/>
                  </a:ext>
                </a:extLst>
              </p:cNvPr>
              <p:cNvSpPr/>
              <p:nvPr/>
            </p:nvSpPr>
            <p:spPr>
              <a:xfrm>
                <a:off x="4315150" y="1647579"/>
                <a:ext cx="3857250" cy="540057"/>
              </a:xfrm>
              <a:prstGeom prst="parallelogram">
                <a:avLst>
                  <a:gd name="adj" fmla="val 48207"/>
                </a:avLst>
              </a:prstGeom>
              <a:noFill/>
              <a:ln w="15875" cap="flat" cmpd="sng" algn="ctr">
                <a:solidFill>
                  <a:srgbClr val="005DA2"/>
                </a:solidFill>
                <a:prstDash val="solid"/>
              </a:ln>
              <a:effectLst/>
            </p:spPr>
            <p:txBody>
              <a:bodyPr lIns="91440" tIns="45720" rIns="91440" bIns="45720"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2135" b="1" i="0" u="none" strike="noStrike" kern="0" cap="none" spc="0" normalizeH="0" baseline="0" noProof="0">
                  <a:ln>
                    <a:noFill/>
                  </a:ln>
                  <a:solidFill>
                    <a:prstClr val="black">
                      <a:lumMod val="75000"/>
                      <a:lumOff val="25000"/>
                    </a:prstClr>
                  </a:solidFill>
                  <a:effectLst/>
                  <a:uLnTx/>
                  <a:uFillTx/>
                  <a:latin typeface="Calibri" panose="020F0502020204030204"/>
                  <a:ea typeface="宋体" panose="02010600030101010101" pitchFamily="2" charset="-122"/>
                  <a:cs typeface="+mn-cs"/>
                </a:endParaRPr>
              </a:p>
            </p:txBody>
          </p:sp>
        </p:grpSp>
        <p:grpSp>
          <p:nvGrpSpPr>
            <p:cNvPr id="32" name="组合 31">
              <a:extLst>
                <a:ext uri="{FF2B5EF4-FFF2-40B4-BE49-F238E27FC236}">
                  <a16:creationId xmlns:a16="http://schemas.microsoft.com/office/drawing/2014/main" id="{A9F44D60-B0E4-D842-1300-3ECE75069399}"/>
                </a:ext>
              </a:extLst>
            </p:cNvPr>
            <p:cNvGrpSpPr/>
            <p:nvPr/>
          </p:nvGrpSpPr>
          <p:grpSpPr>
            <a:xfrm>
              <a:off x="6424324" y="4715383"/>
              <a:ext cx="5143000" cy="612920"/>
              <a:chOff x="4315150" y="2341731"/>
              <a:chExt cx="3857250" cy="540057"/>
            </a:xfrm>
          </p:grpSpPr>
          <p:sp>
            <p:nvSpPr>
              <p:cNvPr id="34" name="矩形 33">
                <a:extLst>
                  <a:ext uri="{FF2B5EF4-FFF2-40B4-BE49-F238E27FC236}">
                    <a16:creationId xmlns:a16="http://schemas.microsoft.com/office/drawing/2014/main" id="{B4CE158C-6992-F631-C9D3-3A0D2A3F9F97}"/>
                  </a:ext>
                </a:extLst>
              </p:cNvPr>
              <p:cNvSpPr/>
              <p:nvPr/>
            </p:nvSpPr>
            <p:spPr>
              <a:xfrm>
                <a:off x="4498280" y="2468117"/>
                <a:ext cx="3490988" cy="325426"/>
              </a:xfrm>
              <a:prstGeom prst="rect">
                <a:avLst/>
              </a:prstGeom>
              <a:ln w="15875">
                <a:noFill/>
              </a:ln>
            </p:spPr>
            <p:txBody>
              <a:bodyPr wrap="square" lIns="91440" tIns="45720" rIns="91440" bIns="45720">
                <a:spAutoFit/>
              </a:bodyPr>
              <a:lstStyle/>
              <a:p>
                <a:pPr marL="0" marR="0" lvl="0" indent="0" algn="ctr" defTabSz="1219200" eaLnBrk="1" fontAlgn="auto" latinLnBrk="0" hangingPunct="1">
                  <a:lnSpc>
                    <a:spcPct val="100000"/>
                  </a:lnSpc>
                  <a:spcBef>
                    <a:spcPts val="0"/>
                  </a:spcBef>
                  <a:spcAft>
                    <a:spcPts val="0"/>
                  </a:spcAft>
                  <a:buClrTx/>
                  <a:buSzTx/>
                  <a:buFontTx/>
                  <a:buNone/>
                  <a:defRPr/>
                </a:pPr>
                <a:r>
                  <a:rPr lang="zh-CN" altLang="en-US" b="1" kern="0" dirty="0">
                    <a:solidFill>
                      <a:prstClr val="black">
                        <a:lumMod val="75000"/>
                        <a:lumOff val="25000"/>
                      </a:prstClr>
                    </a:solidFill>
                    <a:latin typeface="微软雅黑" panose="020B0503020204020204" pitchFamily="34" charset="-122"/>
                    <a:ea typeface="微软雅黑" panose="020B0503020204020204" pitchFamily="34" charset="-122"/>
                  </a:rPr>
                  <a:t>项目展望</a:t>
                </a:r>
                <a:endParaRPr kumimoji="0" lang="en-GB" altLang="zh-CN" b="1"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endParaRPr>
              </a:p>
            </p:txBody>
          </p:sp>
          <p:sp>
            <p:nvSpPr>
              <p:cNvPr id="35" name="平行四边形 34">
                <a:extLst>
                  <a:ext uri="{FF2B5EF4-FFF2-40B4-BE49-F238E27FC236}">
                    <a16:creationId xmlns:a16="http://schemas.microsoft.com/office/drawing/2014/main" id="{49EB79BC-B398-0FF1-E2B7-32F1DF23F563}"/>
                  </a:ext>
                </a:extLst>
              </p:cNvPr>
              <p:cNvSpPr/>
              <p:nvPr/>
            </p:nvSpPr>
            <p:spPr>
              <a:xfrm>
                <a:off x="4315150" y="2341731"/>
                <a:ext cx="3857250" cy="540057"/>
              </a:xfrm>
              <a:prstGeom prst="parallelogram">
                <a:avLst>
                  <a:gd name="adj" fmla="val 48207"/>
                </a:avLst>
              </a:prstGeom>
              <a:noFill/>
              <a:ln w="15875" cap="flat" cmpd="sng" algn="ctr">
                <a:solidFill>
                  <a:srgbClr val="005DA2"/>
                </a:solidFill>
                <a:prstDash val="solid"/>
              </a:ln>
              <a:effectLst/>
            </p:spPr>
            <p:txBody>
              <a:bodyPr lIns="91440" tIns="45720" rIns="91440" bIns="45720"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2135" b="1" i="0" u="none" strike="noStrike" kern="0" cap="none" spc="0" normalizeH="0" baseline="0" noProof="0">
                  <a:ln>
                    <a:noFill/>
                  </a:ln>
                  <a:solidFill>
                    <a:prstClr val="black">
                      <a:lumMod val="75000"/>
                      <a:lumOff val="25000"/>
                    </a:prstClr>
                  </a:solidFill>
                  <a:effectLst/>
                  <a:uLnTx/>
                  <a:uFillTx/>
                  <a:latin typeface="Calibri" panose="020F0502020204030204"/>
                  <a:ea typeface="宋体" panose="02010600030101010101" pitchFamily="2" charset="-122"/>
                  <a:cs typeface="+mn-cs"/>
                </a:endParaRPr>
              </a:p>
            </p:txBody>
          </p:sp>
        </p:grpSp>
      </p:grpSp>
    </p:spTree>
    <p:extLst>
      <p:ext uri="{BB962C8B-B14F-4D97-AF65-F5344CB8AC3E}">
        <p14:creationId xmlns:p14="http://schemas.microsoft.com/office/powerpoint/2010/main" val="197289848"/>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99777" y="581736"/>
            <a:ext cx="2005274" cy="718612"/>
            <a:chOff x="131" y="-596"/>
            <a:chExt cx="5646" cy="999"/>
          </a:xfrm>
        </p:grpSpPr>
        <p:sp>
          <p:nvSpPr>
            <p:cNvPr id="3" name="圆角矩形 63"/>
            <p:cNvSpPr/>
            <p:nvPr/>
          </p:nvSpPr>
          <p:spPr>
            <a:xfrm>
              <a:off x="131" y="-596"/>
              <a:ext cx="5646" cy="999"/>
            </a:xfrm>
            <a:prstGeom prst="roundRect">
              <a:avLst>
                <a:gd name="adj" fmla="val 50000"/>
              </a:avLst>
            </a:prstGeom>
            <a:solidFill>
              <a:srgbClr val="134780"/>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spAutoFit/>
            </a:bodyPr>
            <a:lstStyle/>
            <a:p>
              <a:pPr marL="0" marR="0" indent="0" algn="l" defTabSz="914400" rtl="0" eaLnBrk="0" fontAlgn="base" latinLnBrk="0" hangingPunct="0">
                <a:lnSpc>
                  <a:spcPct val="100000"/>
                </a:lnSpc>
                <a:spcBef>
                  <a:spcPct val="50000"/>
                </a:spcBef>
                <a:spcAft>
                  <a:spcPct val="0"/>
                </a:spcAft>
                <a:buClrTx/>
                <a:buSzTx/>
                <a:buFontTx/>
                <a:buNone/>
              </a:pPr>
              <a:endParaRPr kumimoji="0" lang="zh-CN" altLang="en-US" sz="2400" b="0" i="0" u="none" strike="noStrike" cap="none" normalizeH="0" baseline="0">
                <a:ln>
                  <a:noFill/>
                </a:ln>
                <a:solidFill>
                  <a:schemeClr val="bg2"/>
                </a:solidFill>
                <a:effectLst/>
                <a:latin typeface="Arial" panose="020B0604020202020204" pitchFamily="34" charset="0"/>
                <a:ea typeface="宋体" panose="02010600030101010101" pitchFamily="2" charset="-122"/>
              </a:endParaRPr>
            </a:p>
          </p:txBody>
        </p:sp>
        <p:sp>
          <p:nvSpPr>
            <p:cNvPr id="9" name="文本框 8"/>
            <p:cNvSpPr txBox="1"/>
            <p:nvPr/>
          </p:nvSpPr>
          <p:spPr>
            <a:xfrm>
              <a:off x="536" y="-374"/>
              <a:ext cx="4836" cy="556"/>
            </a:xfrm>
            <a:prstGeom prst="rect">
              <a:avLst/>
            </a:prstGeom>
            <a:noFill/>
          </p:spPr>
          <p:txBody>
            <a:bodyPr wrap="square"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项目背景</a:t>
              </a:r>
            </a:p>
          </p:txBody>
        </p:sp>
      </p:grpSp>
      <p:grpSp>
        <p:nvGrpSpPr>
          <p:cNvPr id="12" name="组合 11"/>
          <p:cNvGrpSpPr/>
          <p:nvPr/>
        </p:nvGrpSpPr>
        <p:grpSpPr>
          <a:xfrm>
            <a:off x="1088339" y="4917121"/>
            <a:ext cx="5205730" cy="1332230"/>
            <a:chOff x="1240" y="7643"/>
            <a:chExt cx="8198" cy="2098"/>
          </a:xfrm>
        </p:grpSpPr>
        <p:pic>
          <p:nvPicPr>
            <p:cNvPr id="43" name="图片 42" descr="woke06"/>
            <p:cNvPicPr>
              <a:picLocks noChangeAspect="1"/>
            </p:cNvPicPr>
            <p:nvPr/>
          </p:nvPicPr>
          <p:blipFill>
            <a:blip r:embed="rId3"/>
            <a:stretch>
              <a:fillRect/>
            </a:stretch>
          </p:blipFill>
          <p:spPr>
            <a:xfrm>
              <a:off x="1240" y="7671"/>
              <a:ext cx="2748" cy="2061"/>
            </a:xfrm>
            <a:prstGeom prst="rect">
              <a:avLst/>
            </a:prstGeom>
          </p:spPr>
        </p:pic>
        <p:pic>
          <p:nvPicPr>
            <p:cNvPr id="44" name="图片 43"/>
            <p:cNvPicPr/>
            <p:nvPr/>
          </p:nvPicPr>
          <p:blipFill>
            <a:blip r:embed="rId4"/>
            <a:srcRect/>
            <a:stretch>
              <a:fillRect/>
            </a:stretch>
          </p:blipFill>
          <p:spPr>
            <a:xfrm>
              <a:off x="3994" y="7669"/>
              <a:ext cx="2603" cy="2066"/>
            </a:xfrm>
            <a:prstGeom prst="rect">
              <a:avLst/>
            </a:prstGeom>
            <a:ln>
              <a:noFill/>
            </a:ln>
            <a:effectLst/>
          </p:spPr>
        </p:pic>
        <p:pic>
          <p:nvPicPr>
            <p:cNvPr id="45" name="图片 44"/>
            <p:cNvPicPr>
              <a:picLocks noChangeAspect="1"/>
            </p:cNvPicPr>
            <p:nvPr/>
          </p:nvPicPr>
          <p:blipFill>
            <a:blip r:embed="rId5"/>
            <a:srcRect t="24628" b="20580"/>
            <a:stretch>
              <a:fillRect/>
            </a:stretch>
          </p:blipFill>
          <p:spPr>
            <a:xfrm>
              <a:off x="6564" y="7643"/>
              <a:ext cx="2874" cy="2098"/>
            </a:xfrm>
            <a:prstGeom prst="rect">
              <a:avLst/>
            </a:prstGeom>
          </p:spPr>
        </p:pic>
      </p:grpSp>
      <p:grpSp>
        <p:nvGrpSpPr>
          <p:cNvPr id="15" name="组合 14"/>
          <p:cNvGrpSpPr/>
          <p:nvPr/>
        </p:nvGrpSpPr>
        <p:grpSpPr>
          <a:xfrm>
            <a:off x="1088339" y="3311206"/>
            <a:ext cx="5182870" cy="1340485"/>
            <a:chOff x="1190" y="5028"/>
            <a:chExt cx="8162" cy="2111"/>
          </a:xfrm>
        </p:grpSpPr>
        <p:pic>
          <p:nvPicPr>
            <p:cNvPr id="40" name="图片 39"/>
            <p:cNvPicPr/>
            <p:nvPr/>
          </p:nvPicPr>
          <p:blipFill>
            <a:blip r:embed="rId6"/>
            <a:srcRect/>
            <a:stretch>
              <a:fillRect/>
            </a:stretch>
          </p:blipFill>
          <p:spPr>
            <a:xfrm>
              <a:off x="3934" y="5038"/>
              <a:ext cx="2603" cy="2101"/>
            </a:xfrm>
            <a:prstGeom prst="rect">
              <a:avLst/>
            </a:prstGeom>
            <a:ln>
              <a:noFill/>
            </a:ln>
            <a:effectLst/>
          </p:spPr>
        </p:pic>
        <p:pic>
          <p:nvPicPr>
            <p:cNvPr id="41" name="图片 40"/>
            <p:cNvPicPr>
              <a:picLocks noChangeAspect="1"/>
            </p:cNvPicPr>
            <p:nvPr/>
          </p:nvPicPr>
          <p:blipFill>
            <a:blip r:embed="rId7"/>
            <a:srcRect/>
            <a:stretch>
              <a:fillRect/>
            </a:stretch>
          </p:blipFill>
          <p:spPr>
            <a:xfrm>
              <a:off x="6537" y="5028"/>
              <a:ext cx="2815" cy="2111"/>
            </a:xfrm>
            <a:prstGeom prst="rect">
              <a:avLst/>
            </a:prstGeom>
            <a:ln>
              <a:noFill/>
            </a:ln>
            <a:effectLst/>
          </p:spPr>
        </p:pic>
        <p:pic>
          <p:nvPicPr>
            <p:cNvPr id="42" name="图片 41"/>
            <p:cNvPicPr>
              <a:picLocks noChangeAspect="1"/>
            </p:cNvPicPr>
            <p:nvPr/>
          </p:nvPicPr>
          <p:blipFill>
            <a:blip r:embed="rId8" cstate="print">
              <a:extLst>
                <a:ext uri="{28A0092B-C50C-407E-A947-70E740481C1C}">
                  <a14:useLocalDpi xmlns:a14="http://schemas.microsoft.com/office/drawing/2010/main" val="0"/>
                </a:ext>
              </a:extLst>
            </a:blip>
            <a:srcRect t="2561" b="2561"/>
            <a:stretch>
              <a:fillRect/>
            </a:stretch>
          </p:blipFill>
          <p:spPr>
            <a:xfrm>
              <a:off x="1190" y="5032"/>
              <a:ext cx="2748" cy="2088"/>
            </a:xfrm>
            <a:prstGeom prst="rect">
              <a:avLst/>
            </a:prstGeom>
          </p:spPr>
        </p:pic>
      </p:grpSp>
      <p:pic>
        <p:nvPicPr>
          <p:cNvPr id="16" name="图片 15" descr="图片7"/>
          <p:cNvPicPr>
            <a:picLocks noChangeAspect="1"/>
          </p:cNvPicPr>
          <p:nvPr/>
        </p:nvPicPr>
        <p:blipFill>
          <a:blip r:embed="rId9"/>
          <a:stretch>
            <a:fillRect/>
          </a:stretch>
        </p:blipFill>
        <p:spPr>
          <a:xfrm>
            <a:off x="1141837" y="1698941"/>
            <a:ext cx="5139025" cy="1653540"/>
          </a:xfrm>
          <a:prstGeom prst="rect">
            <a:avLst/>
          </a:prstGeom>
        </p:spPr>
      </p:pic>
      <p:pic>
        <p:nvPicPr>
          <p:cNvPr id="18" name="图片 17"/>
          <p:cNvPicPr>
            <a:picLocks noChangeAspect="1"/>
          </p:cNvPicPr>
          <p:nvPr/>
        </p:nvPicPr>
        <p:blipFill>
          <a:blip r:embed="rId10"/>
          <a:srcRect/>
          <a:stretch>
            <a:fillRect/>
          </a:stretch>
        </p:blipFill>
        <p:spPr>
          <a:xfrm>
            <a:off x="8016015" y="4184331"/>
            <a:ext cx="2826385" cy="1913890"/>
          </a:xfrm>
          <a:prstGeom prst="rect">
            <a:avLst/>
          </a:prstGeom>
        </p:spPr>
      </p:pic>
      <p:pic>
        <p:nvPicPr>
          <p:cNvPr id="20" name="图片 19"/>
          <p:cNvPicPr>
            <a:picLocks noChangeAspect="1"/>
          </p:cNvPicPr>
          <p:nvPr/>
        </p:nvPicPr>
        <p:blipFill>
          <a:blip r:embed="rId11"/>
          <a:srcRect/>
          <a:stretch>
            <a:fillRect/>
          </a:stretch>
        </p:blipFill>
        <p:spPr>
          <a:xfrm>
            <a:off x="7687403" y="1645601"/>
            <a:ext cx="3134360" cy="2535555"/>
          </a:xfrm>
          <a:prstGeom prst="rect">
            <a:avLst/>
          </a:prstGeom>
        </p:spPr>
      </p:pic>
      <p:sp>
        <p:nvSpPr>
          <p:cNvPr id="21" name="文本框 2"/>
          <p:cNvSpPr txBox="1"/>
          <p:nvPr/>
        </p:nvSpPr>
        <p:spPr>
          <a:xfrm>
            <a:off x="8394157" y="3811824"/>
            <a:ext cx="2028825"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t>小空间巡检机器人</a:t>
            </a:r>
          </a:p>
        </p:txBody>
      </p:sp>
      <p:sp>
        <p:nvSpPr>
          <p:cNvPr id="22" name="文本框 16"/>
          <p:cNvSpPr txBox="1"/>
          <p:nvPr/>
        </p:nvSpPr>
        <p:spPr>
          <a:xfrm>
            <a:off x="8414794" y="6010829"/>
            <a:ext cx="2028825"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t>大空间巡检机器人</a:t>
            </a:r>
          </a:p>
        </p:txBody>
      </p:sp>
      <p:sp>
        <p:nvSpPr>
          <p:cNvPr id="23" name="文本框 7"/>
          <p:cNvSpPr txBox="1"/>
          <p:nvPr/>
        </p:nvSpPr>
        <p:spPr>
          <a:xfrm>
            <a:off x="1494898" y="4602598"/>
            <a:ext cx="4468639"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800" dirty="0">
                <a:sym typeface="+mn-ea"/>
              </a:rPr>
              <a:t>IPB</a:t>
            </a:r>
            <a:r>
              <a:rPr lang="zh-CN" altLang="en-US" sz="1800" dirty="0">
                <a:sym typeface="+mn-ea"/>
              </a:rPr>
              <a:t>管道高处作业困难</a:t>
            </a:r>
            <a:r>
              <a:rPr lang="zh-CN" altLang="en-US" sz="1800" dirty="0">
                <a:latin typeface="思源黑体 CN Medium" panose="020B0600000000000000" pitchFamily="34" charset="-122"/>
                <a:ea typeface="思源黑体 CN Medium" panose="020B0600000000000000" pitchFamily="34" charset="-122"/>
                <a:sym typeface="+mn-ea"/>
              </a:rPr>
              <a:t>，内部操作空间狭小</a:t>
            </a:r>
          </a:p>
        </p:txBody>
      </p:sp>
      <p:sp>
        <p:nvSpPr>
          <p:cNvPr id="33" name="文本框 18"/>
          <p:cNvSpPr txBox="1"/>
          <p:nvPr/>
        </p:nvSpPr>
        <p:spPr>
          <a:xfrm>
            <a:off x="6344869" y="2676444"/>
            <a:ext cx="461665" cy="922020"/>
          </a:xfrm>
          <a:prstGeom prst="rect">
            <a:avLst/>
          </a:prstGeom>
          <a:noFill/>
        </p:spPr>
        <p:txBody>
          <a:bodyPr vert="eaVert"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dirty="0">
                <a:solidFill>
                  <a:srgbClr val="FF0000"/>
                </a:solidFill>
              </a:rPr>
              <a:t>小空间</a:t>
            </a:r>
          </a:p>
        </p:txBody>
      </p:sp>
      <p:sp>
        <p:nvSpPr>
          <p:cNvPr id="36" name="文本框 19"/>
          <p:cNvSpPr txBox="1"/>
          <p:nvPr/>
        </p:nvSpPr>
        <p:spPr>
          <a:xfrm>
            <a:off x="6344869" y="5122226"/>
            <a:ext cx="461665" cy="922020"/>
          </a:xfrm>
          <a:prstGeom prst="rect">
            <a:avLst/>
          </a:prstGeom>
          <a:noFill/>
        </p:spPr>
        <p:txBody>
          <a:bodyPr vert="eaVert"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dirty="0">
                <a:solidFill>
                  <a:srgbClr val="FF0000"/>
                </a:solidFill>
              </a:rPr>
              <a:t>大空间</a:t>
            </a:r>
          </a:p>
        </p:txBody>
      </p:sp>
      <p:sp>
        <p:nvSpPr>
          <p:cNvPr id="37" name="箭头: 右 36"/>
          <p:cNvSpPr/>
          <p:nvPr/>
        </p:nvSpPr>
        <p:spPr>
          <a:xfrm>
            <a:off x="6995253" y="2811976"/>
            <a:ext cx="692150" cy="515422"/>
          </a:xfrm>
          <a:prstGeom prst="rightArrow">
            <a:avLst/>
          </a:prstGeom>
          <a:solidFill>
            <a:srgbClr val="244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8" name="箭头: 右 37"/>
          <p:cNvSpPr/>
          <p:nvPr/>
        </p:nvSpPr>
        <p:spPr>
          <a:xfrm>
            <a:off x="6995253" y="5227615"/>
            <a:ext cx="692150" cy="515422"/>
          </a:xfrm>
          <a:prstGeom prst="rightArrow">
            <a:avLst/>
          </a:prstGeom>
          <a:solidFill>
            <a:srgbClr val="244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 name="矩形 4">
            <a:extLst>
              <a:ext uri="{FF2B5EF4-FFF2-40B4-BE49-F238E27FC236}">
                <a16:creationId xmlns:a16="http://schemas.microsoft.com/office/drawing/2014/main" id="{A49F57E7-53FD-E49C-C4E0-B651A2BE2102}"/>
              </a:ext>
            </a:extLst>
          </p:cNvPr>
          <p:cNvSpPr/>
          <p:nvPr/>
        </p:nvSpPr>
        <p:spPr>
          <a:xfrm>
            <a:off x="2748894" y="638791"/>
            <a:ext cx="8892480" cy="1009616"/>
          </a:xfrm>
          <a:prstGeom prst="rect">
            <a:avLst/>
          </a:prstGeom>
        </p:spPr>
        <p:txBody>
          <a:bodyPr wrap="none">
            <a:noAutofit/>
          </a:bodyPr>
          <a:lstStyle/>
          <a:p>
            <a:pPr marL="342900" indent="-342900" algn="just">
              <a:buFont typeface="Wingdings" panose="05000000000000000000" pitchFamily="2" charset="2"/>
              <a:buChar char="Ø"/>
            </a:pPr>
            <a:r>
              <a:rPr lang="zh-CN" altLang="en-US" sz="2000" b="1" dirty="0"/>
              <a:t>水电站离相封闭母线管道（</a:t>
            </a:r>
            <a:r>
              <a:rPr lang="en-US" altLang="zh-CN" sz="2000" b="1" dirty="0"/>
              <a:t>IPB</a:t>
            </a:r>
            <a:r>
              <a:rPr lang="zh-CN" altLang="en-US" sz="2000" b="1" dirty="0"/>
              <a:t>管道）：管套管结构，无法直接看到内部情况</a:t>
            </a:r>
            <a:endParaRPr lang="en-US" altLang="zh-CN" sz="2000" b="1" dirty="0"/>
          </a:p>
          <a:p>
            <a:pPr marL="342900" indent="-342900" algn="just">
              <a:buFont typeface="Wingdings" panose="05000000000000000000" pitchFamily="2" charset="2"/>
              <a:buChar char="Ø"/>
            </a:pPr>
            <a:r>
              <a:rPr lang="zh-CN" altLang="en-US" sz="2000" b="1" dirty="0"/>
              <a:t>需要一款巡检机器人能够对</a:t>
            </a:r>
            <a:r>
              <a:rPr lang="en-US" altLang="zh-CN" sz="2000" b="1" dirty="0">
                <a:solidFill>
                  <a:srgbClr val="FF0000"/>
                </a:solidFill>
              </a:rPr>
              <a:t>IPB</a:t>
            </a:r>
            <a:r>
              <a:rPr lang="zh-CN" altLang="en-US" sz="2000" b="1" dirty="0">
                <a:solidFill>
                  <a:srgbClr val="FF0000"/>
                </a:solidFill>
              </a:rPr>
              <a:t>管道内部环境</a:t>
            </a:r>
            <a:r>
              <a:rPr lang="zh-CN" altLang="en-US" sz="2000" b="1" dirty="0"/>
              <a:t>进行有效巡检</a:t>
            </a:r>
            <a:endParaRPr lang="en-US" altLang="zh-CN" sz="2000" b="1" dirty="0"/>
          </a:p>
        </p:txBody>
      </p:sp>
      <p:sp>
        <p:nvSpPr>
          <p:cNvPr id="4" name="矩形 3">
            <a:extLst>
              <a:ext uri="{FF2B5EF4-FFF2-40B4-BE49-F238E27FC236}">
                <a16:creationId xmlns:a16="http://schemas.microsoft.com/office/drawing/2014/main" id="{AAF46DE5-A014-CAE4-5744-A5ACC6D56B34}"/>
              </a:ext>
            </a:extLst>
          </p:cNvPr>
          <p:cNvSpPr/>
          <p:nvPr/>
        </p:nvSpPr>
        <p:spPr>
          <a:xfrm>
            <a:off x="879676" y="1565778"/>
            <a:ext cx="10058400" cy="3351344"/>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99777" y="581736"/>
            <a:ext cx="2005274" cy="718612"/>
            <a:chOff x="131" y="-596"/>
            <a:chExt cx="5646" cy="999"/>
          </a:xfrm>
        </p:grpSpPr>
        <p:sp>
          <p:nvSpPr>
            <p:cNvPr id="3" name="圆角矩形 63"/>
            <p:cNvSpPr/>
            <p:nvPr/>
          </p:nvSpPr>
          <p:spPr>
            <a:xfrm>
              <a:off x="131" y="-596"/>
              <a:ext cx="5646" cy="999"/>
            </a:xfrm>
            <a:prstGeom prst="roundRect">
              <a:avLst>
                <a:gd name="adj" fmla="val 50000"/>
              </a:avLst>
            </a:prstGeom>
            <a:solidFill>
              <a:srgbClr val="134780"/>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spAutoFit/>
            </a:bodyPr>
            <a:lstStyle/>
            <a:p>
              <a:pPr marL="0" marR="0" indent="0" algn="l" defTabSz="914400" rtl="0" eaLnBrk="0" fontAlgn="base" latinLnBrk="0" hangingPunct="0">
                <a:lnSpc>
                  <a:spcPct val="100000"/>
                </a:lnSpc>
                <a:spcBef>
                  <a:spcPct val="50000"/>
                </a:spcBef>
                <a:spcAft>
                  <a:spcPct val="0"/>
                </a:spcAft>
                <a:buClrTx/>
                <a:buSzTx/>
                <a:buFontTx/>
                <a:buNone/>
              </a:pPr>
              <a:endParaRPr kumimoji="0" lang="zh-CN" altLang="en-US" sz="2400" b="0" i="0" u="none" strike="noStrike" cap="none" normalizeH="0" baseline="0">
                <a:ln>
                  <a:noFill/>
                </a:ln>
                <a:solidFill>
                  <a:schemeClr val="bg2"/>
                </a:solidFill>
                <a:effectLst/>
                <a:latin typeface="Arial" panose="020B0604020202020204" pitchFamily="34" charset="0"/>
                <a:ea typeface="宋体" panose="02010600030101010101" pitchFamily="2" charset="-122"/>
              </a:endParaRPr>
            </a:p>
          </p:txBody>
        </p:sp>
        <p:sp>
          <p:nvSpPr>
            <p:cNvPr id="9" name="文本框 8"/>
            <p:cNvSpPr txBox="1"/>
            <p:nvPr/>
          </p:nvSpPr>
          <p:spPr>
            <a:xfrm>
              <a:off x="536" y="-374"/>
              <a:ext cx="4836" cy="556"/>
            </a:xfrm>
            <a:prstGeom prst="rect">
              <a:avLst/>
            </a:prstGeom>
            <a:noFill/>
          </p:spPr>
          <p:txBody>
            <a:bodyPr wrap="square"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项目核心</a:t>
              </a:r>
            </a:p>
          </p:txBody>
        </p:sp>
      </p:grpSp>
      <p:pic>
        <p:nvPicPr>
          <p:cNvPr id="15" name="图片 14" descr="地图&#10;&#10;描述已自动生成">
            <a:extLst>
              <a:ext uri="{FF2B5EF4-FFF2-40B4-BE49-F238E27FC236}">
                <a16:creationId xmlns:a16="http://schemas.microsoft.com/office/drawing/2014/main" id="{1553BD73-8348-5457-75CE-6BB2FAB8014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200000">
            <a:off x="4185833" y="-189858"/>
            <a:ext cx="5578992" cy="7441563"/>
          </a:xfrm>
          <a:prstGeom prst="rect">
            <a:avLst/>
          </a:prstGeom>
        </p:spPr>
      </p:pic>
      <p:pic>
        <p:nvPicPr>
          <p:cNvPr id="21" name="图片 20" descr="图片包含 游戏机, 桌子&#10;&#10;描述已自动生成">
            <a:extLst>
              <a:ext uri="{FF2B5EF4-FFF2-40B4-BE49-F238E27FC236}">
                <a16:creationId xmlns:a16="http://schemas.microsoft.com/office/drawing/2014/main" id="{002D1431-3C0F-675D-E5E8-58AFED48860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93122" y="741428"/>
            <a:ext cx="4194136" cy="5594368"/>
          </a:xfrm>
          <a:prstGeom prst="rect">
            <a:avLst/>
          </a:prstGeom>
        </p:spPr>
      </p:pic>
      <p:pic>
        <p:nvPicPr>
          <p:cNvPr id="23" name="图片 22" descr="图片包含 游戏机, 电路, 发动机&#10;&#10;描述已自动生成">
            <a:extLst>
              <a:ext uri="{FF2B5EF4-FFF2-40B4-BE49-F238E27FC236}">
                <a16:creationId xmlns:a16="http://schemas.microsoft.com/office/drawing/2014/main" id="{361F6F08-7736-9FB1-3D6E-7716801F457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040305" y="741428"/>
            <a:ext cx="4194136" cy="5594368"/>
          </a:xfrm>
          <a:prstGeom prst="rect">
            <a:avLst/>
          </a:prstGeom>
        </p:spPr>
      </p:pic>
      <p:pic>
        <p:nvPicPr>
          <p:cNvPr id="29" name="图片 28" descr="汽车的轮胎&#10;&#10;描述已自动生成">
            <a:extLst>
              <a:ext uri="{FF2B5EF4-FFF2-40B4-BE49-F238E27FC236}">
                <a16:creationId xmlns:a16="http://schemas.microsoft.com/office/drawing/2014/main" id="{C3A2AE27-0F8A-F0B8-E21D-0D7D1CCE951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319523" y="741429"/>
            <a:ext cx="7441563" cy="5578991"/>
          </a:xfrm>
          <a:prstGeom prst="rect">
            <a:avLst/>
          </a:prstGeom>
        </p:spPr>
      </p:pic>
      <p:sp>
        <p:nvSpPr>
          <p:cNvPr id="30" name="文本框 29">
            <a:extLst>
              <a:ext uri="{FF2B5EF4-FFF2-40B4-BE49-F238E27FC236}">
                <a16:creationId xmlns:a16="http://schemas.microsoft.com/office/drawing/2014/main" id="{DC680FF7-5F9C-8434-6D47-49474E00B078}"/>
              </a:ext>
            </a:extLst>
          </p:cNvPr>
          <p:cNvSpPr txBox="1"/>
          <p:nvPr/>
        </p:nvSpPr>
        <p:spPr>
          <a:xfrm>
            <a:off x="1103531" y="3368116"/>
            <a:ext cx="1140214" cy="830997"/>
          </a:xfrm>
          <a:prstGeom prst="rect">
            <a:avLst/>
          </a:prstGeom>
          <a:noFill/>
        </p:spPr>
        <p:txBody>
          <a:bodyPr wrap="square" rtlCol="0">
            <a:spAutoFit/>
          </a:bodyPr>
          <a:lstStyle/>
          <a:p>
            <a:pPr algn="ctr">
              <a:buClrTx/>
              <a:buSzTx/>
              <a:buFontTx/>
            </a:pPr>
            <a:r>
              <a:rPr lang="zh-CN" altLang="en-US" sz="2400" b="1" dirty="0">
                <a:latin typeface="微软雅黑" panose="020B0503020204020204" pitchFamily="34" charset="-122"/>
                <a:ea typeface="微软雅黑" panose="020B0503020204020204" pitchFamily="34" charset="-122"/>
              </a:rPr>
              <a:t>调电路</a:t>
            </a:r>
            <a:endParaRPr lang="en-US" altLang="zh-CN" sz="2400" b="1" dirty="0">
              <a:latin typeface="微软雅黑" panose="020B0503020204020204" pitchFamily="34" charset="-122"/>
              <a:ea typeface="微软雅黑" panose="020B0503020204020204" pitchFamily="34" charset="-122"/>
            </a:endParaRPr>
          </a:p>
          <a:p>
            <a:pPr algn="ctr">
              <a:buClrTx/>
              <a:buSzTx/>
              <a:buFontTx/>
            </a:pPr>
            <a:r>
              <a:rPr lang="en-US" altLang="zh-CN" sz="2400" b="1" dirty="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p:txBody>
      </p:sp>
      <p:sp>
        <p:nvSpPr>
          <p:cNvPr id="31" name="文本框 30">
            <a:extLst>
              <a:ext uri="{FF2B5EF4-FFF2-40B4-BE49-F238E27FC236}">
                <a16:creationId xmlns:a16="http://schemas.microsoft.com/office/drawing/2014/main" id="{50B226F0-EF3A-C17E-A5E7-79352624C592}"/>
              </a:ext>
            </a:extLst>
          </p:cNvPr>
          <p:cNvSpPr txBox="1"/>
          <p:nvPr/>
        </p:nvSpPr>
        <p:spPr>
          <a:xfrm>
            <a:off x="1103531" y="4158602"/>
            <a:ext cx="1140214" cy="461665"/>
          </a:xfrm>
          <a:prstGeom prst="rect">
            <a:avLst/>
          </a:prstGeom>
          <a:noFill/>
        </p:spPr>
        <p:txBody>
          <a:bodyPr wrap="square" rtlCol="0">
            <a:spAutoFit/>
          </a:bodyPr>
          <a:lstStyle/>
          <a:p>
            <a:pPr algn="ctr">
              <a:buClrTx/>
              <a:buSzTx/>
              <a:buFontTx/>
            </a:pPr>
            <a:r>
              <a:rPr lang="zh-CN" altLang="en-US" sz="2400" b="1" dirty="0">
                <a:latin typeface="微软雅黑" panose="020B0503020204020204" pitchFamily="34" charset="-122"/>
                <a:ea typeface="微软雅黑" panose="020B0503020204020204" pitchFamily="34" charset="-122"/>
              </a:rPr>
              <a:t>打螺丝</a:t>
            </a:r>
          </a:p>
        </p:txBody>
      </p:sp>
      <p:sp>
        <p:nvSpPr>
          <p:cNvPr id="32" name="文本框 31">
            <a:extLst>
              <a:ext uri="{FF2B5EF4-FFF2-40B4-BE49-F238E27FC236}">
                <a16:creationId xmlns:a16="http://schemas.microsoft.com/office/drawing/2014/main" id="{EC1E087C-7EFC-C894-513C-8636A0A5F35E}"/>
              </a:ext>
            </a:extLst>
          </p:cNvPr>
          <p:cNvSpPr txBox="1"/>
          <p:nvPr/>
        </p:nvSpPr>
        <p:spPr>
          <a:xfrm>
            <a:off x="1102808" y="2611534"/>
            <a:ext cx="1140214" cy="830997"/>
          </a:xfrm>
          <a:prstGeom prst="rect">
            <a:avLst/>
          </a:prstGeom>
          <a:noFill/>
        </p:spPr>
        <p:txBody>
          <a:bodyPr wrap="square" rtlCol="0">
            <a:spAutoFit/>
          </a:bodyPr>
          <a:lstStyle/>
          <a:p>
            <a:pPr algn="ctr">
              <a:buClrTx/>
              <a:buSzTx/>
              <a:buFontTx/>
            </a:pPr>
            <a:r>
              <a:rPr lang="zh-CN" altLang="en-US" sz="2400" b="1" dirty="0">
                <a:latin typeface="微软雅黑" panose="020B0503020204020204" pitchFamily="34" charset="-122"/>
                <a:ea typeface="微软雅黑" panose="020B0503020204020204" pitchFamily="34" charset="-122"/>
              </a:rPr>
              <a:t>搓代码</a:t>
            </a:r>
            <a:endParaRPr lang="en-US" altLang="zh-CN" sz="2400" b="1" dirty="0">
              <a:latin typeface="微软雅黑" panose="020B0503020204020204" pitchFamily="34" charset="-122"/>
              <a:ea typeface="微软雅黑" panose="020B0503020204020204" pitchFamily="34" charset="-122"/>
            </a:endParaRPr>
          </a:p>
          <a:p>
            <a:pPr algn="ctr">
              <a:buClrTx/>
              <a:buSzTx/>
              <a:buFontTx/>
            </a:pPr>
            <a:r>
              <a:rPr lang="en-US" altLang="zh-CN" sz="2400" b="1" dirty="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0875245"/>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1" fill="hold" nodeType="clickEffect">
                                  <p:stCondLst>
                                    <p:cond delay="0"/>
                                  </p:stCondLst>
                                  <p:childTnLst>
                                    <p:animEffect transition="out" filter="wipe(up)">
                                      <p:cBhvr>
                                        <p:cTn id="6" dur="500"/>
                                        <p:tgtEl>
                                          <p:spTgt spid="15"/>
                                        </p:tgtEl>
                                      </p:cBhvr>
                                    </p:animEffect>
                                    <p:set>
                                      <p:cBhvr>
                                        <p:cTn id="7" dur="1" fill="hold">
                                          <p:stCondLst>
                                            <p:cond delay="499"/>
                                          </p:stCondLst>
                                        </p:cTn>
                                        <p:tgtEl>
                                          <p:spTgt spid="15"/>
                                        </p:tgtEl>
                                        <p:attrNameLst>
                                          <p:attrName>style.visibility</p:attrName>
                                        </p:attrNameLst>
                                      </p:cBhvr>
                                      <p:to>
                                        <p:strVal val="hidden"/>
                                      </p:to>
                                    </p:se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up)">
                                      <p:cBhvr>
                                        <p:cTn id="11" dur="500"/>
                                        <p:tgtEl>
                                          <p:spTgt spid="21"/>
                                        </p:tgtEl>
                                      </p:cBhvr>
                                    </p:animEffect>
                                  </p:childTnLst>
                                </p:cTn>
                              </p:par>
                              <p:par>
                                <p:cTn id="12" presetID="22" presetClass="entr" presetSubtype="1" fill="hold" nodeType="with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wipe(up)">
                                      <p:cBhvr>
                                        <p:cTn id="14" dur="500"/>
                                        <p:tgtEl>
                                          <p:spTgt spid="23"/>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xit" presetSubtype="1" fill="hold" nodeType="clickEffect">
                                  <p:stCondLst>
                                    <p:cond delay="0"/>
                                  </p:stCondLst>
                                  <p:childTnLst>
                                    <p:animEffect transition="out" filter="wipe(up)">
                                      <p:cBhvr>
                                        <p:cTn id="18" dur="500"/>
                                        <p:tgtEl>
                                          <p:spTgt spid="21"/>
                                        </p:tgtEl>
                                      </p:cBhvr>
                                    </p:animEffect>
                                    <p:set>
                                      <p:cBhvr>
                                        <p:cTn id="19" dur="1" fill="hold">
                                          <p:stCondLst>
                                            <p:cond delay="499"/>
                                          </p:stCondLst>
                                        </p:cTn>
                                        <p:tgtEl>
                                          <p:spTgt spid="21"/>
                                        </p:tgtEl>
                                        <p:attrNameLst>
                                          <p:attrName>style.visibility</p:attrName>
                                        </p:attrNameLst>
                                      </p:cBhvr>
                                      <p:to>
                                        <p:strVal val="hidden"/>
                                      </p:to>
                                    </p:set>
                                  </p:childTnLst>
                                </p:cTn>
                              </p:par>
                              <p:par>
                                <p:cTn id="20" presetID="22" presetClass="exit" presetSubtype="1" fill="hold" nodeType="withEffect">
                                  <p:stCondLst>
                                    <p:cond delay="0"/>
                                  </p:stCondLst>
                                  <p:childTnLst>
                                    <p:animEffect transition="out" filter="wipe(up)">
                                      <p:cBhvr>
                                        <p:cTn id="21" dur="500"/>
                                        <p:tgtEl>
                                          <p:spTgt spid="23"/>
                                        </p:tgtEl>
                                      </p:cBhvr>
                                    </p:animEffect>
                                    <p:set>
                                      <p:cBhvr>
                                        <p:cTn id="22" dur="1" fill="hold">
                                          <p:stCondLst>
                                            <p:cond delay="499"/>
                                          </p:stCondLst>
                                        </p:cTn>
                                        <p:tgtEl>
                                          <p:spTgt spid="23"/>
                                        </p:tgtEl>
                                        <p:attrNameLst>
                                          <p:attrName>style.visibility</p:attrName>
                                        </p:attrNameLst>
                                      </p:cBhvr>
                                      <p:to>
                                        <p:strVal val="hidden"/>
                                      </p:to>
                                    </p:set>
                                  </p:childTnLst>
                                </p:cTn>
                              </p:par>
                            </p:childTnLst>
                          </p:cTn>
                        </p:par>
                        <p:par>
                          <p:cTn id="23" fill="hold">
                            <p:stCondLst>
                              <p:cond delay="500"/>
                            </p:stCondLst>
                            <p:childTnLst>
                              <p:par>
                                <p:cTn id="24" presetID="22" presetClass="entr" presetSubtype="1" fill="hold" nodeType="after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wipe(up)">
                                      <p:cBhvr>
                                        <p:cTn id="26"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99777" y="581736"/>
            <a:ext cx="2005274" cy="718612"/>
            <a:chOff x="131" y="-596"/>
            <a:chExt cx="5646" cy="999"/>
          </a:xfrm>
        </p:grpSpPr>
        <p:sp>
          <p:nvSpPr>
            <p:cNvPr id="3" name="圆角矩形 63"/>
            <p:cNvSpPr/>
            <p:nvPr/>
          </p:nvSpPr>
          <p:spPr>
            <a:xfrm>
              <a:off x="131" y="-596"/>
              <a:ext cx="5646" cy="999"/>
            </a:xfrm>
            <a:prstGeom prst="roundRect">
              <a:avLst>
                <a:gd name="adj" fmla="val 50000"/>
              </a:avLst>
            </a:prstGeom>
            <a:solidFill>
              <a:srgbClr val="134780"/>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spAutoFit/>
            </a:bodyPr>
            <a:lstStyle/>
            <a:p>
              <a:pPr marL="0" marR="0" indent="0" algn="l" defTabSz="914400" rtl="0" eaLnBrk="0" fontAlgn="base" latinLnBrk="0" hangingPunct="0">
                <a:lnSpc>
                  <a:spcPct val="100000"/>
                </a:lnSpc>
                <a:spcBef>
                  <a:spcPct val="50000"/>
                </a:spcBef>
                <a:spcAft>
                  <a:spcPct val="0"/>
                </a:spcAft>
                <a:buClrTx/>
                <a:buSzTx/>
                <a:buFontTx/>
                <a:buNone/>
              </a:pPr>
              <a:endParaRPr kumimoji="0" lang="zh-CN" altLang="en-US" sz="2400" b="0" i="0" u="none" strike="noStrike" cap="none" normalizeH="0" baseline="0">
                <a:ln>
                  <a:noFill/>
                </a:ln>
                <a:solidFill>
                  <a:schemeClr val="bg2"/>
                </a:solidFill>
                <a:effectLst/>
                <a:latin typeface="Arial" panose="020B0604020202020204" pitchFamily="34" charset="0"/>
                <a:ea typeface="宋体" panose="02010600030101010101" pitchFamily="2" charset="-122"/>
              </a:endParaRPr>
            </a:p>
          </p:txBody>
        </p:sp>
        <p:sp>
          <p:nvSpPr>
            <p:cNvPr id="9" name="文本框 8"/>
            <p:cNvSpPr txBox="1"/>
            <p:nvPr/>
          </p:nvSpPr>
          <p:spPr>
            <a:xfrm>
              <a:off x="536" y="-374"/>
              <a:ext cx="4836" cy="556"/>
            </a:xfrm>
            <a:prstGeom prst="rect">
              <a:avLst/>
            </a:prstGeom>
            <a:noFill/>
          </p:spPr>
          <p:txBody>
            <a:bodyPr wrap="square"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项目包装</a:t>
              </a:r>
            </a:p>
          </p:txBody>
        </p:sp>
      </p:grpSp>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t="2414" b="10782"/>
          <a:stretch>
            <a:fillRect/>
          </a:stretch>
        </p:blipFill>
        <p:spPr bwMode="auto">
          <a:xfrm>
            <a:off x="677967" y="1418217"/>
            <a:ext cx="5066894" cy="2258456"/>
          </a:xfrm>
          <a:prstGeom prst="rect">
            <a:avLst/>
          </a:prstGeom>
          <a:noFill/>
          <a:ln>
            <a:noFill/>
          </a:ln>
        </p:spPr>
      </p:pic>
      <p:sp>
        <p:nvSpPr>
          <p:cNvPr id="5" name="文本框 8"/>
          <p:cNvSpPr txBox="1"/>
          <p:nvPr/>
        </p:nvSpPr>
        <p:spPr>
          <a:xfrm>
            <a:off x="1927885" y="3676817"/>
            <a:ext cx="2568031" cy="30670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400" dirty="0">
                <a:latin typeface="Times New Roman" panose="02020603050405020304" pitchFamily="18" charset="0"/>
                <a:ea typeface="宋体" panose="02010600030101010101" pitchFamily="2" charset="-122"/>
                <a:cs typeface="Times New Roman" panose="02020603050405020304" pitchFamily="18" charset="0"/>
              </a:rPr>
              <a:t>驱动系统结构图</a:t>
            </a:r>
          </a:p>
        </p:txBody>
      </p:sp>
      <p:pic>
        <p:nvPicPr>
          <p:cNvPr id="8" name="图片 7" descr="图片2"/>
          <p:cNvPicPr>
            <a:picLocks noChangeAspect="1"/>
          </p:cNvPicPr>
          <p:nvPr/>
        </p:nvPicPr>
        <p:blipFill>
          <a:blip r:embed="rId4"/>
          <a:stretch>
            <a:fillRect/>
          </a:stretch>
        </p:blipFill>
        <p:spPr>
          <a:xfrm>
            <a:off x="6110023" y="1760194"/>
            <a:ext cx="5480685" cy="4320540"/>
          </a:xfrm>
          <a:prstGeom prst="rect">
            <a:avLst/>
          </a:prstGeom>
        </p:spPr>
      </p:pic>
      <p:sp>
        <p:nvSpPr>
          <p:cNvPr id="10" name="文本框 10"/>
          <p:cNvSpPr txBox="1"/>
          <p:nvPr/>
        </p:nvSpPr>
        <p:spPr>
          <a:xfrm>
            <a:off x="7565999" y="6085004"/>
            <a:ext cx="2568031" cy="30670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400" dirty="0">
                <a:latin typeface="Times New Roman" panose="02020603050405020304" pitchFamily="18" charset="0"/>
                <a:ea typeface="宋体" panose="02010600030101010101" pitchFamily="2" charset="-122"/>
                <a:cs typeface="Times New Roman" panose="02020603050405020304" pitchFamily="18" charset="0"/>
              </a:rPr>
              <a:t>各系统模块结构图</a:t>
            </a:r>
          </a:p>
        </p:txBody>
      </p:sp>
      <p:grpSp>
        <p:nvGrpSpPr>
          <p:cNvPr id="11" name="组合 10"/>
          <p:cNvGrpSpPr/>
          <p:nvPr/>
        </p:nvGrpSpPr>
        <p:grpSpPr>
          <a:xfrm>
            <a:off x="8796708" y="1517254"/>
            <a:ext cx="2526030" cy="1356473"/>
            <a:chOff x="3500" y="170"/>
            <a:chExt cx="8220" cy="4679"/>
          </a:xfrm>
        </p:grpSpPr>
        <p:grpSp>
          <p:nvGrpSpPr>
            <p:cNvPr id="14" name="组合 13"/>
            <p:cNvGrpSpPr/>
            <p:nvPr/>
          </p:nvGrpSpPr>
          <p:grpSpPr>
            <a:xfrm>
              <a:off x="3500" y="170"/>
              <a:ext cx="8220" cy="3585"/>
              <a:chOff x="4091" y="7215"/>
              <a:chExt cx="8220" cy="3585"/>
            </a:xfrm>
          </p:grpSpPr>
          <p:pic>
            <p:nvPicPr>
              <p:cNvPr id="24" name="Picture 2" descr="DJI FPV 飞行眼镜 V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267" y="7438"/>
                <a:ext cx="5044" cy="3362"/>
              </a:xfrm>
              <a:prstGeom prst="rect">
                <a:avLst/>
              </a:prstGeom>
              <a:noFill/>
              <a:extLst>
                <a:ext uri="{909E8E84-426E-40DD-AFC4-6F175D3DCCD1}">
                  <a14:hiddenFill xmlns:a14="http://schemas.microsoft.com/office/drawing/2010/main">
                    <a:solidFill>
                      <a:srgbClr val="FFFFFF"/>
                    </a:solidFill>
                  </a14:hiddenFill>
                </a:ext>
              </a:extLst>
            </p:spPr>
          </p:pic>
          <p:pic>
            <p:nvPicPr>
              <p:cNvPr id="25" name="图片 24"/>
              <p:cNvPicPr>
                <a:picLocks noChangeAspect="1"/>
              </p:cNvPicPr>
              <p:nvPr/>
            </p:nvPicPr>
            <p:blipFill>
              <a:blip r:embed="rId6"/>
              <a:stretch>
                <a:fillRect/>
              </a:stretch>
            </p:blipFill>
            <p:spPr>
              <a:xfrm>
                <a:off x="4091" y="7215"/>
                <a:ext cx="3000" cy="3585"/>
              </a:xfrm>
              <a:prstGeom prst="rect">
                <a:avLst/>
              </a:prstGeom>
            </p:spPr>
          </p:pic>
        </p:grpSp>
        <p:sp>
          <p:nvSpPr>
            <p:cNvPr id="17" name="文本框 15"/>
            <p:cNvSpPr txBox="1"/>
            <p:nvPr/>
          </p:nvSpPr>
          <p:spPr>
            <a:xfrm>
              <a:off x="3774" y="3897"/>
              <a:ext cx="2451" cy="95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200" dirty="0">
                  <a:latin typeface="宋体" panose="02010600030101010101" pitchFamily="2" charset="-122"/>
                  <a:ea typeface="宋体" panose="02010600030101010101" pitchFamily="2" charset="-122"/>
                  <a:cs typeface="Times New Roman" panose="02020603050405020304" pitchFamily="18" charset="0"/>
                </a:rPr>
                <a:t>摄像头</a:t>
              </a:r>
            </a:p>
          </p:txBody>
        </p:sp>
        <p:sp>
          <p:nvSpPr>
            <p:cNvPr id="19" name="文本框 16"/>
            <p:cNvSpPr txBox="1"/>
            <p:nvPr/>
          </p:nvSpPr>
          <p:spPr>
            <a:xfrm>
              <a:off x="7864" y="3898"/>
              <a:ext cx="2666" cy="95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200" dirty="0">
                  <a:latin typeface="宋体" panose="02010600030101010101" pitchFamily="2" charset="-122"/>
                  <a:ea typeface="宋体" panose="02010600030101010101" pitchFamily="2" charset="-122"/>
                  <a:cs typeface="Times New Roman" panose="02020603050405020304" pitchFamily="18" charset="0"/>
                </a:rPr>
                <a:t>FPV</a:t>
              </a:r>
              <a:r>
                <a:rPr lang="zh-CN" altLang="en-US" sz="1200" dirty="0">
                  <a:latin typeface="宋体" panose="02010600030101010101" pitchFamily="2" charset="-122"/>
                  <a:ea typeface="宋体" panose="02010600030101010101" pitchFamily="2" charset="-122"/>
                  <a:cs typeface="Times New Roman" panose="02020603050405020304" pitchFamily="18" charset="0"/>
                </a:rPr>
                <a:t>眼镜</a:t>
              </a:r>
            </a:p>
          </p:txBody>
        </p:sp>
      </p:grpSp>
      <p:sp>
        <p:nvSpPr>
          <p:cNvPr id="26" name="文本框 25"/>
          <p:cNvSpPr txBox="1"/>
          <p:nvPr/>
        </p:nvSpPr>
        <p:spPr>
          <a:xfrm>
            <a:off x="4048012" y="710209"/>
            <a:ext cx="4971297" cy="461665"/>
          </a:xfrm>
          <a:prstGeom prst="rect">
            <a:avLst/>
          </a:prstGeom>
          <a:noFill/>
        </p:spPr>
        <p:txBody>
          <a:bodyPr wrap="square" rtlCol="0">
            <a:spAutoFit/>
          </a:bodyPr>
          <a:lstStyle/>
          <a:p>
            <a:pPr algn="l">
              <a:buClrTx/>
              <a:buSzTx/>
              <a:buFontTx/>
            </a:pPr>
            <a:r>
              <a:rPr lang="zh-CN" altLang="en-US" sz="2400" b="1" dirty="0">
                <a:latin typeface="微软雅黑" panose="020B0503020204020204" pitchFamily="34" charset="-122"/>
                <a:ea typeface="微软雅黑" panose="020B0503020204020204" pitchFamily="34" charset="-122"/>
              </a:rPr>
              <a:t>控制代码 </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电路知识 </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建模设计</a:t>
            </a:r>
          </a:p>
        </p:txBody>
      </p:sp>
      <p:pic>
        <p:nvPicPr>
          <p:cNvPr id="12" name="图片 11">
            <a:extLst>
              <a:ext uri="{FF2B5EF4-FFF2-40B4-BE49-F238E27FC236}">
                <a16:creationId xmlns:a16="http://schemas.microsoft.com/office/drawing/2014/main" id="{B1B3B56E-43C1-0ACD-1145-D6009793E5D9}"/>
              </a:ext>
            </a:extLst>
          </p:cNvPr>
          <p:cNvPicPr>
            <a:picLocks noChangeAspect="1"/>
          </p:cNvPicPr>
          <p:nvPr/>
        </p:nvPicPr>
        <p:blipFill>
          <a:blip r:embed="rId7"/>
          <a:stretch>
            <a:fillRect/>
          </a:stretch>
        </p:blipFill>
        <p:spPr>
          <a:xfrm>
            <a:off x="886127" y="3990955"/>
            <a:ext cx="2433955" cy="2058670"/>
          </a:xfrm>
          <a:prstGeom prst="rect">
            <a:avLst/>
          </a:prstGeom>
        </p:spPr>
      </p:pic>
      <p:pic>
        <p:nvPicPr>
          <p:cNvPr id="16" name="图片 15">
            <a:extLst>
              <a:ext uri="{FF2B5EF4-FFF2-40B4-BE49-F238E27FC236}">
                <a16:creationId xmlns:a16="http://schemas.microsoft.com/office/drawing/2014/main" id="{1A676083-E5E9-371F-FFB5-B3EA14CED5B1}"/>
              </a:ext>
            </a:extLst>
          </p:cNvPr>
          <p:cNvPicPr>
            <a:picLocks noChangeAspect="1"/>
          </p:cNvPicPr>
          <p:nvPr/>
        </p:nvPicPr>
        <p:blipFill>
          <a:blip r:embed="rId8"/>
          <a:stretch>
            <a:fillRect/>
          </a:stretch>
        </p:blipFill>
        <p:spPr>
          <a:xfrm>
            <a:off x="3320082" y="3990955"/>
            <a:ext cx="2266850" cy="2058670"/>
          </a:xfrm>
          <a:prstGeom prst="rect">
            <a:avLst/>
          </a:prstGeom>
        </p:spPr>
      </p:pic>
      <p:sp>
        <p:nvSpPr>
          <p:cNvPr id="18" name="文本框 8">
            <a:extLst>
              <a:ext uri="{FF2B5EF4-FFF2-40B4-BE49-F238E27FC236}">
                <a16:creationId xmlns:a16="http://schemas.microsoft.com/office/drawing/2014/main" id="{B8F28D7A-81D7-CD61-3E93-EF77138C0D90}"/>
              </a:ext>
            </a:extLst>
          </p:cNvPr>
          <p:cNvSpPr txBox="1"/>
          <p:nvPr/>
        </p:nvSpPr>
        <p:spPr>
          <a:xfrm>
            <a:off x="1927885" y="6080734"/>
            <a:ext cx="2568031" cy="30670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400" dirty="0">
                <a:latin typeface="Times New Roman" panose="02020603050405020304" pitchFamily="18" charset="0"/>
                <a:ea typeface="宋体" panose="02010600030101010101" pitchFamily="2" charset="-122"/>
                <a:cs typeface="Times New Roman" panose="02020603050405020304" pitchFamily="18" charset="0"/>
              </a:rPr>
              <a:t>SLAM</a:t>
            </a:r>
            <a:r>
              <a:rPr lang="zh-CN" altLang="en-US" sz="1400" dirty="0">
                <a:latin typeface="Times New Roman" panose="02020603050405020304" pitchFamily="18" charset="0"/>
                <a:ea typeface="宋体" panose="02010600030101010101" pitchFamily="2" charset="-122"/>
                <a:cs typeface="Times New Roman" panose="02020603050405020304" pitchFamily="18" charset="0"/>
              </a:rPr>
              <a:t>建图</a:t>
            </a:r>
          </a:p>
        </p:txBody>
      </p:sp>
    </p:spTree>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P spid="1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6A7C5A0A-354A-87CD-C7D4-AA31557EC019}"/>
              </a:ext>
            </a:extLst>
          </p:cNvPr>
          <p:cNvSpPr txBox="1"/>
          <p:nvPr/>
        </p:nvSpPr>
        <p:spPr>
          <a:xfrm>
            <a:off x="902335" y="817526"/>
            <a:ext cx="6620510" cy="922020"/>
          </a:xfrm>
          <a:prstGeom prst="rect">
            <a:avLst/>
          </a:prstGeom>
          <a:noFill/>
        </p:spPr>
        <p:txBody>
          <a:bodyPr wrap="square" rtlCol="0">
            <a:spAutoFit/>
          </a:bodyPr>
          <a:lstStyle/>
          <a:p>
            <a:r>
              <a:rPr lang="zh-CN" altLang="en-US" b="1" dirty="0"/>
              <a:t>创新点1：</a:t>
            </a:r>
            <a:r>
              <a:rPr lang="zh-CN" altLang="en-US" dirty="0"/>
              <a:t>机器人采用</a:t>
            </a:r>
            <a:r>
              <a:rPr lang="zh-CN" altLang="en-US" b="1" dirty="0">
                <a:solidFill>
                  <a:srgbClr val="FF0000"/>
                </a:solidFill>
              </a:rPr>
              <a:t>上下底盘的设计</a:t>
            </a:r>
            <a:r>
              <a:rPr lang="zh-CN" altLang="en-US" dirty="0"/>
              <a:t>方案，每个轮子都由一个单独的电机驱动，并且自带自锁功能，保证机器人在小空间内有较大功率。</a:t>
            </a:r>
          </a:p>
        </p:txBody>
      </p:sp>
      <p:sp>
        <p:nvSpPr>
          <p:cNvPr id="7" name="文本框 6">
            <a:extLst>
              <a:ext uri="{FF2B5EF4-FFF2-40B4-BE49-F238E27FC236}">
                <a16:creationId xmlns:a16="http://schemas.microsoft.com/office/drawing/2014/main" id="{81760852-0299-8CFB-890E-317C8DC06233}"/>
              </a:ext>
            </a:extLst>
          </p:cNvPr>
          <p:cNvSpPr txBox="1"/>
          <p:nvPr/>
        </p:nvSpPr>
        <p:spPr>
          <a:xfrm>
            <a:off x="3406140" y="4531585"/>
            <a:ext cx="7801610" cy="922020"/>
          </a:xfrm>
          <a:prstGeom prst="rect">
            <a:avLst/>
          </a:prstGeom>
          <a:noFill/>
        </p:spPr>
        <p:txBody>
          <a:bodyPr wrap="square" rtlCol="0">
            <a:spAutoFit/>
          </a:bodyPr>
          <a:lstStyle/>
          <a:p>
            <a:r>
              <a:rPr lang="zh-CN" altLang="en-US" b="1" dirty="0">
                <a:sym typeface="+mn-ea"/>
              </a:rPr>
              <a:t>创新点</a:t>
            </a:r>
            <a:r>
              <a:rPr lang="en-US" altLang="zh-CN" b="1" dirty="0">
                <a:sym typeface="+mn-ea"/>
              </a:rPr>
              <a:t>3</a:t>
            </a:r>
            <a:r>
              <a:rPr lang="zh-CN" altLang="en-US" b="1" dirty="0">
                <a:sym typeface="+mn-ea"/>
              </a:rPr>
              <a:t>：</a:t>
            </a:r>
            <a:r>
              <a:rPr lang="zh-CN" altLang="en-US" dirty="0">
                <a:sym typeface="+mn-ea"/>
              </a:rPr>
              <a:t>在SLAM算法方面，采用了</a:t>
            </a:r>
            <a:r>
              <a:rPr lang="zh-CN" altLang="en-US" b="1" dirty="0">
                <a:solidFill>
                  <a:srgbClr val="FF0000"/>
                </a:solidFill>
                <a:sym typeface="+mn-ea"/>
              </a:rPr>
              <a:t>柱坐标变换化曲为直思路</a:t>
            </a:r>
            <a:r>
              <a:rPr lang="zh-CN" altLang="en-US" dirty="0">
                <a:sym typeface="+mn-ea"/>
              </a:rPr>
              <a:t>和面向环形贯通复杂曲面的</a:t>
            </a:r>
            <a:r>
              <a:rPr lang="zh-CN" altLang="en-US" b="1" dirty="0">
                <a:solidFill>
                  <a:srgbClr val="FF0000"/>
                </a:solidFill>
                <a:sym typeface="+mn-ea"/>
              </a:rPr>
              <a:t>点云拼接技术</a:t>
            </a:r>
            <a:r>
              <a:rPr lang="zh-CN" altLang="en-US" dirty="0">
                <a:sym typeface="+mn-ea"/>
              </a:rPr>
              <a:t>，改进了现有主流的激光</a:t>
            </a:r>
            <a:r>
              <a:rPr lang="en-US" altLang="zh-CN" dirty="0">
                <a:sym typeface="+mn-ea"/>
              </a:rPr>
              <a:t>SLAM</a:t>
            </a:r>
            <a:r>
              <a:rPr lang="zh-CN" altLang="en-US" dirty="0">
                <a:sym typeface="+mn-ea"/>
              </a:rPr>
              <a:t>算法中对环形贯通管道建图困难的问题。</a:t>
            </a:r>
            <a:endParaRPr lang="zh-CN" altLang="en-US" dirty="0"/>
          </a:p>
        </p:txBody>
      </p:sp>
      <p:pic>
        <p:nvPicPr>
          <p:cNvPr id="13" name="图片 12">
            <a:extLst>
              <a:ext uri="{FF2B5EF4-FFF2-40B4-BE49-F238E27FC236}">
                <a16:creationId xmlns:a16="http://schemas.microsoft.com/office/drawing/2014/main" id="{D1F4E5EA-3CB3-0C8A-5CB2-0A733E61D410}"/>
              </a:ext>
            </a:extLst>
          </p:cNvPr>
          <p:cNvPicPr>
            <a:picLocks noChangeAspect="1"/>
          </p:cNvPicPr>
          <p:nvPr>
            <p:custDataLst>
              <p:tags r:id="rId1"/>
            </p:custDataLst>
          </p:nvPr>
        </p:nvPicPr>
        <p:blipFill>
          <a:blip r:embed="rId5"/>
          <a:stretch>
            <a:fillRect/>
          </a:stretch>
        </p:blipFill>
        <p:spPr>
          <a:xfrm>
            <a:off x="1128395" y="4276950"/>
            <a:ext cx="2062480" cy="1744980"/>
          </a:xfrm>
          <a:prstGeom prst="rect">
            <a:avLst/>
          </a:prstGeom>
        </p:spPr>
      </p:pic>
      <p:pic>
        <p:nvPicPr>
          <p:cNvPr id="15" name="图片 14">
            <a:extLst>
              <a:ext uri="{FF2B5EF4-FFF2-40B4-BE49-F238E27FC236}">
                <a16:creationId xmlns:a16="http://schemas.microsoft.com/office/drawing/2014/main" id="{E8E563F1-2DB3-825B-338A-2268B82B34A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522999" y="1033266"/>
            <a:ext cx="3760951" cy="3108009"/>
          </a:xfrm>
          <a:prstGeom prst="rect">
            <a:avLst/>
          </a:prstGeom>
        </p:spPr>
      </p:pic>
      <p:pic>
        <p:nvPicPr>
          <p:cNvPr id="20" name="图片 19">
            <a:extLst>
              <a:ext uri="{FF2B5EF4-FFF2-40B4-BE49-F238E27FC236}">
                <a16:creationId xmlns:a16="http://schemas.microsoft.com/office/drawing/2014/main" id="{F8C6E6FF-2F9E-159C-B4AC-7E9B0EF591E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80188" y="2566691"/>
            <a:ext cx="5109853" cy="1652832"/>
          </a:xfrm>
          <a:prstGeom prst="rect">
            <a:avLst/>
          </a:prstGeom>
        </p:spPr>
      </p:pic>
      <p:cxnSp>
        <p:nvCxnSpPr>
          <p:cNvPr id="21" name="直接箭头连接符 20">
            <a:extLst>
              <a:ext uri="{FF2B5EF4-FFF2-40B4-BE49-F238E27FC236}">
                <a16:creationId xmlns:a16="http://schemas.microsoft.com/office/drawing/2014/main" id="{92DEDBF5-5415-DF08-AFEC-373E02BAF0B7}"/>
              </a:ext>
            </a:extLst>
          </p:cNvPr>
          <p:cNvCxnSpPr/>
          <p:nvPr/>
        </p:nvCxnSpPr>
        <p:spPr>
          <a:xfrm flipV="1">
            <a:off x="6594438" y="2110805"/>
            <a:ext cx="3517750" cy="921749"/>
          </a:xfrm>
          <a:prstGeom prst="straightConnector1">
            <a:avLst/>
          </a:prstGeom>
          <a:ln w="57150">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22" name="文本框 21">
            <a:extLst>
              <a:ext uri="{FF2B5EF4-FFF2-40B4-BE49-F238E27FC236}">
                <a16:creationId xmlns:a16="http://schemas.microsoft.com/office/drawing/2014/main" id="{1B3CF207-095A-E304-DD8C-D62D17DE8710}"/>
              </a:ext>
            </a:extLst>
          </p:cNvPr>
          <p:cNvSpPr txBox="1"/>
          <p:nvPr/>
        </p:nvSpPr>
        <p:spPr>
          <a:xfrm>
            <a:off x="4099970" y="4277090"/>
            <a:ext cx="1795221" cy="307777"/>
          </a:xfrm>
          <a:prstGeom prst="rect">
            <a:avLst/>
          </a:prstGeom>
          <a:noFill/>
        </p:spPr>
        <p:txBody>
          <a:bodyPr wrap="square" rtlCol="0">
            <a:spAutoFit/>
          </a:bodyPr>
          <a:lstStyle/>
          <a:p>
            <a:r>
              <a:rPr lang="zh-CN" altLang="en-US" sz="1400" dirty="0">
                <a:sym typeface="Wingdings" panose="05000000000000000000" pitchFamily="2" charset="2"/>
              </a:rPr>
              <a:t>柔性轮腿运动示意图</a:t>
            </a:r>
            <a:endParaRPr lang="zh-CN" altLang="en-US" sz="1400" dirty="0"/>
          </a:p>
        </p:txBody>
      </p:sp>
      <p:sp>
        <p:nvSpPr>
          <p:cNvPr id="23" name="文本框 22">
            <a:extLst>
              <a:ext uri="{FF2B5EF4-FFF2-40B4-BE49-F238E27FC236}">
                <a16:creationId xmlns:a16="http://schemas.microsoft.com/office/drawing/2014/main" id="{DC196228-6450-4661-7EB7-EE0207C1AD58}"/>
              </a:ext>
            </a:extLst>
          </p:cNvPr>
          <p:cNvSpPr txBox="1"/>
          <p:nvPr/>
        </p:nvSpPr>
        <p:spPr>
          <a:xfrm>
            <a:off x="902335" y="1686150"/>
            <a:ext cx="6489065" cy="922020"/>
          </a:xfrm>
          <a:prstGeom prst="rect">
            <a:avLst/>
          </a:prstGeom>
          <a:noFill/>
        </p:spPr>
        <p:txBody>
          <a:bodyPr wrap="square" rtlCol="0">
            <a:spAutoFit/>
          </a:bodyPr>
          <a:lstStyle/>
          <a:p>
            <a:r>
              <a:rPr lang="zh-CN" altLang="en-US" b="1" dirty="0">
                <a:sym typeface="+mn-ea"/>
              </a:rPr>
              <a:t>创新点</a:t>
            </a:r>
            <a:r>
              <a:rPr lang="en-US" altLang="zh-CN" b="1" dirty="0">
                <a:sym typeface="+mn-ea"/>
              </a:rPr>
              <a:t>2</a:t>
            </a:r>
            <a:r>
              <a:rPr lang="zh-CN" altLang="en-US" b="1" dirty="0">
                <a:sym typeface="+mn-ea"/>
              </a:rPr>
              <a:t>：</a:t>
            </a:r>
            <a:r>
              <a:rPr lang="zh-CN" altLang="en-US" dirty="0">
                <a:sym typeface="+mn-ea"/>
              </a:rPr>
              <a:t>在保持底盘小轮距同时，通过</a:t>
            </a:r>
            <a:r>
              <a:rPr lang="zh-CN" altLang="en-US" b="1" dirty="0">
                <a:solidFill>
                  <a:srgbClr val="FF0000"/>
                </a:solidFill>
                <a:sym typeface="+mn-ea"/>
              </a:rPr>
              <a:t>自适应柔性轮腿</a:t>
            </a:r>
            <a:r>
              <a:rPr lang="zh-CN" altLang="en-US" dirty="0">
                <a:sym typeface="+mn-ea"/>
              </a:rPr>
              <a:t>的设计，即</a:t>
            </a:r>
            <a:r>
              <a:rPr lang="zh-CN" altLang="en-US" b="1" dirty="0">
                <a:solidFill>
                  <a:srgbClr val="FF0000"/>
                </a:solidFill>
                <a:sym typeface="+mn-ea"/>
              </a:rPr>
              <a:t>车轮支腿与机器人身体通过扭转弹簧相连</a:t>
            </a:r>
            <a:r>
              <a:rPr lang="zh-CN" altLang="en-US" dirty="0">
                <a:sym typeface="+mn-ea"/>
              </a:rPr>
              <a:t>，让其在具有优秀的攀爬、通过能力的同时，面对不同空间的适应性也更强。</a:t>
            </a:r>
            <a:endParaRPr lang="zh-CN" altLang="en-US"/>
          </a:p>
        </p:txBody>
      </p:sp>
      <p:sp>
        <p:nvSpPr>
          <p:cNvPr id="27" name="文本框 26">
            <a:extLst>
              <a:ext uri="{FF2B5EF4-FFF2-40B4-BE49-F238E27FC236}">
                <a16:creationId xmlns:a16="http://schemas.microsoft.com/office/drawing/2014/main" id="{CA42E3EF-8A2D-5C51-1793-623F2CF84D98}"/>
              </a:ext>
            </a:extLst>
          </p:cNvPr>
          <p:cNvSpPr txBox="1"/>
          <p:nvPr/>
        </p:nvSpPr>
        <p:spPr>
          <a:xfrm>
            <a:off x="9936480" y="5240245"/>
            <a:ext cx="1403985" cy="737235"/>
          </a:xfrm>
          <a:prstGeom prst="rect">
            <a:avLst/>
          </a:prstGeom>
          <a:noFill/>
        </p:spPr>
        <p:txBody>
          <a:bodyPr wrap="square" rtlCol="0">
            <a:spAutoFit/>
          </a:bodyPr>
          <a:lstStyle/>
          <a:p>
            <a:r>
              <a:rPr lang="zh-CN" altLang="en-US" sz="1400" dirty="0">
                <a:sym typeface="Wingdings" panose="05000000000000000000" pitchFamily="2" charset="2"/>
              </a:rPr>
              <a:t>三维空间中通过</a:t>
            </a:r>
            <a:r>
              <a:rPr lang="en-US" altLang="zh-CN" sz="1400" dirty="0">
                <a:sym typeface="Wingdings" panose="05000000000000000000" pitchFamily="2" charset="2"/>
              </a:rPr>
              <a:t>“</a:t>
            </a:r>
            <a:r>
              <a:rPr lang="zh-CN" altLang="en-US" sz="1400" dirty="0">
                <a:sym typeface="Wingdings" panose="05000000000000000000" pitchFamily="2" charset="2"/>
              </a:rPr>
              <a:t>柱坐标变换</a:t>
            </a:r>
            <a:r>
              <a:rPr lang="en-US" altLang="zh-CN" sz="1400" dirty="0">
                <a:sym typeface="Wingdings" panose="05000000000000000000" pitchFamily="2" charset="2"/>
              </a:rPr>
              <a:t>”</a:t>
            </a:r>
            <a:r>
              <a:rPr lang="zh-CN" altLang="en-US" sz="1400" dirty="0">
                <a:sym typeface="Wingdings" panose="05000000000000000000" pitchFamily="2" charset="2"/>
              </a:rPr>
              <a:t>化曲为直</a:t>
            </a:r>
            <a:endParaRPr lang="zh-CN" altLang="en-US" sz="1400"/>
          </a:p>
        </p:txBody>
      </p:sp>
      <p:pic>
        <p:nvPicPr>
          <p:cNvPr id="28" name="图片 27">
            <a:extLst>
              <a:ext uri="{FF2B5EF4-FFF2-40B4-BE49-F238E27FC236}">
                <a16:creationId xmlns:a16="http://schemas.microsoft.com/office/drawing/2014/main" id="{9CB8F3E6-14C8-E416-DCA4-C1AAC5F89EC2}"/>
              </a:ext>
            </a:extLst>
          </p:cNvPr>
          <p:cNvPicPr>
            <a:picLocks noChangeAspect="1"/>
          </p:cNvPicPr>
          <p:nvPr>
            <p:custDataLst>
              <p:tags r:id="rId2"/>
            </p:custDataLst>
          </p:nvPr>
        </p:nvPicPr>
        <p:blipFill>
          <a:blip r:embed="rId8"/>
          <a:stretch>
            <a:fillRect/>
          </a:stretch>
        </p:blipFill>
        <p:spPr>
          <a:xfrm>
            <a:off x="6163945" y="5174205"/>
            <a:ext cx="3698875" cy="925830"/>
          </a:xfrm>
          <a:prstGeom prst="rect">
            <a:avLst/>
          </a:prstGeom>
        </p:spPr>
      </p:pic>
    </p:spTree>
    <p:extLst>
      <p:ext uri="{BB962C8B-B14F-4D97-AF65-F5344CB8AC3E}">
        <p14:creationId xmlns:p14="http://schemas.microsoft.com/office/powerpoint/2010/main" val="2578271937"/>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99777" y="581736"/>
            <a:ext cx="2005274" cy="718612"/>
            <a:chOff x="131" y="-596"/>
            <a:chExt cx="5646" cy="999"/>
          </a:xfrm>
        </p:grpSpPr>
        <p:sp>
          <p:nvSpPr>
            <p:cNvPr id="3" name="圆角矩形 63"/>
            <p:cNvSpPr/>
            <p:nvPr/>
          </p:nvSpPr>
          <p:spPr>
            <a:xfrm>
              <a:off x="131" y="-596"/>
              <a:ext cx="5646" cy="999"/>
            </a:xfrm>
            <a:prstGeom prst="roundRect">
              <a:avLst>
                <a:gd name="adj" fmla="val 50000"/>
              </a:avLst>
            </a:prstGeom>
            <a:solidFill>
              <a:srgbClr val="134780"/>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spAutoFit/>
            </a:bodyPr>
            <a:lstStyle/>
            <a:p>
              <a:pPr marL="0" marR="0" indent="0" algn="l" defTabSz="914400" rtl="0" eaLnBrk="0" fontAlgn="base" latinLnBrk="0" hangingPunct="0">
                <a:lnSpc>
                  <a:spcPct val="100000"/>
                </a:lnSpc>
                <a:spcBef>
                  <a:spcPct val="50000"/>
                </a:spcBef>
                <a:spcAft>
                  <a:spcPct val="0"/>
                </a:spcAft>
                <a:buClrTx/>
                <a:buSzTx/>
                <a:buFontTx/>
                <a:buNone/>
              </a:pPr>
              <a:endParaRPr kumimoji="0" lang="zh-CN" altLang="en-US" sz="2400" b="0" i="0" u="none" strike="noStrike" cap="none" normalizeH="0" baseline="0">
                <a:ln>
                  <a:noFill/>
                </a:ln>
                <a:solidFill>
                  <a:schemeClr val="bg2"/>
                </a:solidFill>
                <a:effectLst/>
                <a:latin typeface="Arial" panose="020B0604020202020204" pitchFamily="34" charset="0"/>
                <a:ea typeface="宋体" panose="02010600030101010101" pitchFamily="2" charset="-122"/>
              </a:endParaRPr>
            </a:p>
          </p:txBody>
        </p:sp>
        <p:sp>
          <p:nvSpPr>
            <p:cNvPr id="9" name="文本框 8"/>
            <p:cNvSpPr txBox="1"/>
            <p:nvPr/>
          </p:nvSpPr>
          <p:spPr>
            <a:xfrm>
              <a:off x="536" y="-374"/>
              <a:ext cx="4836" cy="556"/>
            </a:xfrm>
            <a:prstGeom prst="rect">
              <a:avLst/>
            </a:prstGeom>
            <a:noFill/>
          </p:spPr>
          <p:txBody>
            <a:bodyPr wrap="square"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项目展示</a:t>
              </a:r>
            </a:p>
          </p:txBody>
        </p:sp>
      </p:grpSp>
      <p:pic>
        <p:nvPicPr>
          <p:cNvPr id="4" name="图片 3">
            <a:extLst>
              <a:ext uri="{FF2B5EF4-FFF2-40B4-BE49-F238E27FC236}">
                <a16:creationId xmlns:a16="http://schemas.microsoft.com/office/drawing/2014/main" id="{51FDFC43-E8E5-4450-5A17-33EBF143B0B0}"/>
              </a:ext>
            </a:extLst>
          </p:cNvPr>
          <p:cNvPicPr>
            <a:picLocks noChangeAspect="1"/>
          </p:cNvPicPr>
          <p:nvPr>
            <p:custDataLst>
              <p:tags r:id="rId1"/>
            </p:custDataLst>
          </p:nvPr>
        </p:nvPicPr>
        <p:blipFill>
          <a:blip r:embed="rId10"/>
          <a:stretch>
            <a:fillRect/>
          </a:stretch>
        </p:blipFill>
        <p:spPr>
          <a:xfrm>
            <a:off x="6271477" y="633821"/>
            <a:ext cx="1696819" cy="2262326"/>
          </a:xfrm>
          <a:prstGeom prst="rect">
            <a:avLst/>
          </a:prstGeom>
        </p:spPr>
      </p:pic>
      <p:pic>
        <p:nvPicPr>
          <p:cNvPr id="5" name="图片 4">
            <a:extLst>
              <a:ext uri="{FF2B5EF4-FFF2-40B4-BE49-F238E27FC236}">
                <a16:creationId xmlns:a16="http://schemas.microsoft.com/office/drawing/2014/main" id="{7674CA29-6407-5DE1-6FD5-A9BB71346EB9}"/>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r="19051"/>
          <a:stretch/>
        </p:blipFill>
        <p:spPr>
          <a:xfrm>
            <a:off x="3129800" y="633819"/>
            <a:ext cx="3134889" cy="2262328"/>
          </a:xfrm>
          <a:prstGeom prst="rect">
            <a:avLst/>
          </a:prstGeom>
        </p:spPr>
      </p:pic>
      <p:pic>
        <p:nvPicPr>
          <p:cNvPr id="8" name="图片 7" descr="工人现场实验">
            <a:extLst>
              <a:ext uri="{FF2B5EF4-FFF2-40B4-BE49-F238E27FC236}">
                <a16:creationId xmlns:a16="http://schemas.microsoft.com/office/drawing/2014/main" id="{8AB1EE26-581C-F18B-AAB8-533043B40A5B}"/>
              </a:ext>
            </a:extLst>
          </p:cNvPr>
          <p:cNvPicPr>
            <a:picLocks noChangeAspect="1"/>
          </p:cNvPicPr>
          <p:nvPr/>
        </p:nvPicPr>
        <p:blipFill rotWithShape="1">
          <a:blip r:embed="rId12"/>
          <a:srcRect l="2632" t="9185"/>
          <a:stretch>
            <a:fillRect/>
          </a:stretch>
        </p:blipFill>
        <p:spPr>
          <a:xfrm>
            <a:off x="7975084" y="633821"/>
            <a:ext cx="3233572" cy="2262326"/>
          </a:xfrm>
          <a:prstGeom prst="rect">
            <a:avLst/>
          </a:prstGeom>
        </p:spPr>
      </p:pic>
      <p:pic>
        <p:nvPicPr>
          <p:cNvPr id="11" name="直线">
            <a:hlinkClick r:id="" action="ppaction://media"/>
            <a:extLst>
              <a:ext uri="{FF2B5EF4-FFF2-40B4-BE49-F238E27FC236}">
                <a16:creationId xmlns:a16="http://schemas.microsoft.com/office/drawing/2014/main" id="{8F920EA5-B875-7C2D-878F-FF4CEA9DA041}"/>
              </a:ext>
            </a:extLst>
          </p:cNvPr>
          <p:cNvPicPr>
            <a:picLocks noChangeAspect="1"/>
          </p:cNvPicPr>
          <p:nvPr>
            <a:videoFile r:link="rId3"/>
            <p:extLst>
              <p:ext uri="{DAA4B4D4-6D71-4841-9C94-3DE7FCFB9230}">
                <p14:media xmlns:p14="http://schemas.microsoft.com/office/powerpoint/2010/main" r:embed="rId2"/>
              </p:ext>
            </p:extLst>
          </p:nvPr>
        </p:nvPicPr>
        <p:blipFill rotWithShape="1">
          <a:blip r:embed="rId13"/>
          <a:srcRect l="25423" r="7626"/>
          <a:stretch>
            <a:fillRect/>
          </a:stretch>
        </p:blipFill>
        <p:spPr>
          <a:xfrm>
            <a:off x="599777" y="3119573"/>
            <a:ext cx="3347516" cy="2812451"/>
          </a:xfrm>
          <a:prstGeom prst="rect">
            <a:avLst/>
          </a:prstGeom>
        </p:spPr>
      </p:pic>
      <p:pic>
        <p:nvPicPr>
          <p:cNvPr id="12" name="周向">
            <a:hlinkClick r:id="" action="ppaction://media"/>
            <a:extLst>
              <a:ext uri="{FF2B5EF4-FFF2-40B4-BE49-F238E27FC236}">
                <a16:creationId xmlns:a16="http://schemas.microsoft.com/office/drawing/2014/main" id="{68F07D17-08EA-72B0-37C9-08CCDBE0DC62}"/>
              </a:ext>
            </a:extLst>
          </p:cNvPr>
          <p:cNvPicPr>
            <a:picLocks noChangeAspect="1"/>
          </p:cNvPicPr>
          <p:nvPr>
            <a:videoFile r:link="rId5"/>
            <p:extLst>
              <p:ext uri="{DAA4B4D4-6D71-4841-9C94-3DE7FCFB9230}">
                <p14:media xmlns:p14="http://schemas.microsoft.com/office/powerpoint/2010/main" r:embed="rId4"/>
              </p:ext>
            </p:extLst>
          </p:nvPr>
        </p:nvPicPr>
        <p:blipFill rotWithShape="1">
          <a:blip r:embed="rId14"/>
          <a:srcRect l="10927" r="15298"/>
          <a:stretch>
            <a:fillRect/>
          </a:stretch>
        </p:blipFill>
        <p:spPr>
          <a:xfrm>
            <a:off x="4221588" y="3119573"/>
            <a:ext cx="3688668" cy="2812451"/>
          </a:xfrm>
          <a:prstGeom prst="rect">
            <a:avLst/>
          </a:prstGeom>
        </p:spPr>
      </p:pic>
      <p:pic>
        <p:nvPicPr>
          <p:cNvPr id="13" name="旋转 (1)">
            <a:hlinkClick r:id="" action="ppaction://media"/>
            <a:extLst>
              <a:ext uri="{FF2B5EF4-FFF2-40B4-BE49-F238E27FC236}">
                <a16:creationId xmlns:a16="http://schemas.microsoft.com/office/drawing/2014/main" id="{C14D146C-D78E-CC42-F53F-4FE2721DF0D8}"/>
              </a:ext>
            </a:extLst>
          </p:cNvPr>
          <p:cNvPicPr>
            <a:picLocks noChangeAspect="1"/>
          </p:cNvPicPr>
          <p:nvPr>
            <a:videoFile r:link="rId7"/>
            <p:extLst>
              <p:ext uri="{DAA4B4D4-6D71-4841-9C94-3DE7FCFB9230}">
                <p14:media xmlns:p14="http://schemas.microsoft.com/office/powerpoint/2010/main" r:embed="rId6"/>
              </p:ext>
            </p:extLst>
          </p:nvPr>
        </p:nvPicPr>
        <p:blipFill rotWithShape="1">
          <a:blip r:embed="rId15"/>
          <a:srcRect l="11333" r="18969"/>
          <a:stretch>
            <a:fillRect/>
          </a:stretch>
        </p:blipFill>
        <p:spPr>
          <a:xfrm>
            <a:off x="8140272" y="3119573"/>
            <a:ext cx="3484787" cy="2812451"/>
          </a:xfrm>
          <a:prstGeom prst="rect">
            <a:avLst/>
          </a:prstGeom>
        </p:spPr>
      </p:pic>
    </p:spTree>
    <p:extLst>
      <p:ext uri="{BB962C8B-B14F-4D97-AF65-F5344CB8AC3E}">
        <p14:creationId xmlns:p14="http://schemas.microsoft.com/office/powerpoint/2010/main" val="2054677077"/>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4389" fill="hold"/>
                                        <p:tgtEl>
                                          <p:spTgt spid="11"/>
                                        </p:tgtEl>
                                      </p:cBhvr>
                                    </p:cmd>
                                  </p:childTnLst>
                                </p:cTn>
                              </p:par>
                              <p:par>
                                <p:cTn id="7" presetID="1" presetClass="mediacall" presetSubtype="0" fill="hold" nodeType="withEffect">
                                  <p:stCondLst>
                                    <p:cond delay="0"/>
                                  </p:stCondLst>
                                  <p:childTnLst>
                                    <p:cmd type="call" cmd="playFrom(0.0)">
                                      <p:cBhvr>
                                        <p:cTn id="8" dur="9219" fill="hold"/>
                                        <p:tgtEl>
                                          <p:spTgt spid="12"/>
                                        </p:tgtEl>
                                      </p:cBhvr>
                                    </p:cmd>
                                  </p:childTnLst>
                                </p:cTn>
                              </p:par>
                              <p:par>
                                <p:cTn id="9" presetID="1" presetClass="mediacall" presetSubtype="0" fill="hold" nodeType="withEffect">
                                  <p:stCondLst>
                                    <p:cond delay="0"/>
                                  </p:stCondLst>
                                  <p:childTnLst>
                                    <p:cmd type="call" cmd="playFrom(0.0)">
                                      <p:cBhvr>
                                        <p:cTn id="10" dur="11518"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1" restart="whenNotActive" fill="hold" evtFilter="cancelBubble" nodeType="interactiveSeq">
                <p:stCondLst>
                  <p:cond evt="onClick" delay="0">
                    <p:tgtEl>
                      <p:spTgt spid="11"/>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withEffect">
                                  <p:stCondLst>
                                    <p:cond delay="0"/>
                                  </p:stCondLst>
                                  <p:childTnLst>
                                    <p:cmd type="call" cmd="togglePause">
                                      <p:cBhvr>
                                        <p:cTn id="15" dur="1" fill="hold"/>
                                        <p:tgtEl>
                                          <p:spTgt spid="11"/>
                                        </p:tgtEl>
                                      </p:cBhvr>
                                    </p:cmd>
                                  </p:childTnLst>
                                </p:cTn>
                              </p:par>
                            </p:childTnLst>
                          </p:cTn>
                        </p:par>
                      </p:childTnLst>
                    </p:cTn>
                  </p:par>
                </p:childTnLst>
              </p:cTn>
              <p:nextCondLst>
                <p:cond evt="onClick" delay="0">
                  <p:tgtEl>
                    <p:spTgt spid="11"/>
                  </p:tgtEl>
                </p:cond>
              </p:nextCondLst>
            </p:seq>
            <p:seq concurrent="1" nextAc="seek">
              <p:cTn id="16" restart="whenNotActive" fill="hold" evtFilter="cancelBubble" nodeType="interactiveSeq">
                <p:stCondLst>
                  <p:cond evt="onClick" delay="0">
                    <p:tgtEl>
                      <p:spTgt spid="12"/>
                    </p:tgtEl>
                  </p:cond>
                </p:stCondLst>
                <p:endSync evt="end" delay="0">
                  <p:rtn val="all"/>
                </p:endSync>
                <p:childTnLst>
                  <p:par>
                    <p:cTn id="17" fill="hold">
                      <p:stCondLst>
                        <p:cond delay="0"/>
                      </p:stCondLst>
                      <p:childTnLst>
                        <p:par>
                          <p:cTn id="18" fill="hold">
                            <p:stCondLst>
                              <p:cond delay="0"/>
                            </p:stCondLst>
                            <p:childTnLst>
                              <p:par>
                                <p:cTn id="19" presetID="2" presetClass="mediacall" presetSubtype="0" fill="hold" nodeType="withEffect">
                                  <p:stCondLst>
                                    <p:cond delay="0"/>
                                  </p:stCondLst>
                                  <p:childTnLst>
                                    <p:cmd type="call" cmd="togglePause">
                                      <p:cBhvr>
                                        <p:cTn id="20" dur="1" fill="hold"/>
                                        <p:tgtEl>
                                          <p:spTgt spid="12"/>
                                        </p:tgtEl>
                                      </p:cBhvr>
                                    </p:cmd>
                                  </p:childTnLst>
                                </p:cTn>
                              </p:par>
                            </p:childTnLst>
                          </p:cTn>
                        </p:par>
                      </p:childTnLst>
                    </p:cTn>
                  </p:par>
                </p:childTnLst>
              </p:cTn>
              <p:nextCondLst>
                <p:cond evt="onClick" delay="0">
                  <p:tgtEl>
                    <p:spTgt spid="12"/>
                  </p:tgtEl>
                </p:cond>
              </p:nextCondLst>
            </p:seq>
            <p:seq concurrent="1" nextAc="seek">
              <p:cTn id="21" restart="whenNotActive" fill="hold" evtFilter="cancelBubble" nodeType="interactiveSeq">
                <p:stCondLst>
                  <p:cond evt="onClick" delay="0">
                    <p:tgtEl>
                      <p:spTgt spid="13"/>
                    </p:tgtEl>
                  </p:cond>
                </p:stCondLst>
                <p:endSync evt="end" delay="0">
                  <p:rtn val="all"/>
                </p:endSync>
                <p:childTnLst>
                  <p:par>
                    <p:cTn id="22" fill="hold">
                      <p:stCondLst>
                        <p:cond delay="0"/>
                      </p:stCondLst>
                      <p:childTnLst>
                        <p:par>
                          <p:cTn id="23" fill="hold">
                            <p:stCondLst>
                              <p:cond delay="0"/>
                            </p:stCondLst>
                            <p:childTnLst>
                              <p:par>
                                <p:cTn id="24" presetID="2" presetClass="mediacall" presetSubtype="0" fill="hold" nodeType="withEffect">
                                  <p:stCondLst>
                                    <p:cond delay="0"/>
                                  </p:stCondLst>
                                  <p:childTnLst>
                                    <p:cmd type="call" cmd="togglePause">
                                      <p:cBhvr>
                                        <p:cTn id="25" dur="1" fill="hold"/>
                                        <p:tgtEl>
                                          <p:spTgt spid="13"/>
                                        </p:tgtEl>
                                      </p:cBhvr>
                                    </p:cmd>
                                  </p:childTnLst>
                                </p:cTn>
                              </p:par>
                            </p:childTnLst>
                          </p:cTn>
                        </p:par>
                      </p:childTnLst>
                    </p:cTn>
                  </p:par>
                </p:childTnLst>
              </p:cTn>
              <p:nextCondLst>
                <p:cond evt="onClick" delay="0">
                  <p:tgtEl>
                    <p:spTgt spid="13"/>
                  </p:tgtEl>
                </p:cond>
              </p:nextCondLst>
            </p:seq>
            <p:video>
              <p:cMediaNode vol="80000">
                <p:cTn id="26" repeatCount="indefinite" fill="remove" display="0">
                  <p:stCondLst>
                    <p:cond delay="indefinite"/>
                  </p:stCondLst>
                </p:cTn>
                <p:tgtEl>
                  <p:spTgt spid="11"/>
                </p:tgtEl>
              </p:cMediaNode>
            </p:video>
            <p:video>
              <p:cMediaNode vol="80000">
                <p:cTn id="27" repeatCount="indefinite" fill="remove" display="0">
                  <p:stCondLst>
                    <p:cond delay="indefinite"/>
                  </p:stCondLst>
                </p:cTn>
                <p:tgtEl>
                  <p:spTgt spid="12"/>
                </p:tgtEl>
              </p:cMediaNode>
            </p:video>
            <p:video>
              <p:cMediaNode vol="80000">
                <p:cTn id="28" repeatCount="indefinite" fill="remove" display="0">
                  <p:stCondLst>
                    <p:cond delay="indefinite"/>
                  </p:stCondLst>
                </p:cTn>
                <p:tgtEl>
                  <p:spTgt spid="13"/>
                </p:tgtEl>
              </p:cMediaNode>
            </p:video>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KSO_WPP_MARK_KEY" val="9e6fab85-0731-41d8-99c1-b984b0042e26"/>
  <p:tag name="COMMONDATA" val="eyJoZGlkIjoiMWYwMmNkM2I0Mzg0ZjRmYTM0MTE0ZmVlMWUxZGY1MDcifQ=="/>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 name="KSO_WM_UNIT_PLACING_PICTURE_USER_VIEWPORT" val="{&quot;height&quot;:1217,&quot;width&quot;:4863}"/>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732</TotalTime>
  <Words>538</Words>
  <Application>Microsoft Office PowerPoint</Application>
  <PresentationFormat>宽屏</PresentationFormat>
  <Paragraphs>81</Paragraphs>
  <Slides>11</Slides>
  <Notes>10</Notes>
  <HiddenSlides>0</HiddenSlides>
  <MMClips>3</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11</vt:i4>
      </vt:variant>
    </vt:vector>
  </HeadingPairs>
  <TitlesOfParts>
    <vt:vector size="23" baseType="lpstr">
      <vt:lpstr>等线</vt:lpstr>
      <vt:lpstr>等线 Light</vt:lpstr>
      <vt:lpstr>黑体</vt:lpstr>
      <vt:lpstr>思源黑体 CN Medium</vt:lpstr>
      <vt:lpstr>宋体</vt:lpstr>
      <vt:lpstr>微软雅黑</vt:lpstr>
      <vt:lpstr>Arial</vt:lpstr>
      <vt:lpstr>Calibri</vt:lpstr>
      <vt:lpstr>Impact</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ZIMING JI</dc:creator>
  <cp:lastModifiedBy>ZIMING JI</cp:lastModifiedBy>
  <cp:revision>96</cp:revision>
  <dcterms:created xsi:type="dcterms:W3CDTF">2023-11-30T08:58:00Z</dcterms:created>
  <dcterms:modified xsi:type="dcterms:W3CDTF">2024-04-13T14:09:47Z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D7352763A9E742B89BEF1F284D4E84A2_12</vt:lpwstr>
  </property>
  <property fmtid="{D5CDD505-2E9C-101B-9397-08002B2CF9AE}" pid="3" name="KSOProductBuildVer">
    <vt:lpwstr>2052-11.1.0.15319</vt:lpwstr>
  </property>
</Properties>
</file>