
<file path=[Content_Types].xml><?xml version="1.0" encoding="utf-8"?>
<Types xmlns="http://schemas.openxmlformats.org/package/2006/content-types">
  <Default Extension="bin" ContentType="application/vnd.openxmlformats-officedocument.oleObject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5"/>
  </p:notesMasterIdLst>
  <p:sldIdLst>
    <p:sldId id="281" r:id="rId2"/>
    <p:sldId id="257" r:id="rId3"/>
    <p:sldId id="282" r:id="rId4"/>
    <p:sldId id="283" r:id="rId5"/>
    <p:sldId id="270" r:id="rId6"/>
    <p:sldId id="284" r:id="rId7"/>
    <p:sldId id="289" r:id="rId8"/>
    <p:sldId id="290" r:id="rId9"/>
    <p:sldId id="267" r:id="rId10"/>
    <p:sldId id="286" r:id="rId11"/>
    <p:sldId id="259" r:id="rId12"/>
    <p:sldId id="271" r:id="rId13"/>
    <p:sldId id="265" r:id="rId14"/>
  </p:sldIdLst>
  <p:sldSz cx="9144000" cy="6858000" type="screen4x3"/>
  <p:notesSz cx="6858000" cy="9144000"/>
  <p:custDataLst>
    <p:tags r:id="rId16"/>
  </p:custDataLst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17399"/>
    <a:srgbClr val="3F1FA6"/>
    <a:srgbClr val="A5B7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93" d="100"/>
          <a:sy n="93" d="100"/>
        </p:scale>
        <p:origin x="1162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tags" Target="tags/tag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EA97C9D-97AF-415A-BE94-408CF88BD35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0B4BD73-C7BB-40FE-A4F6-7BB37BEAE6A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B4BD73-C7BB-40FE-A4F6-7BB37BEAE6AB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sz="12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，并结合残差卷积神经网络对单目图像进行深度估计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0B4BD73-C7BB-40FE-A4F6-7BB37BEAE6AB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641901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1957A9-E94F-4E8E-BBC6-1CA8030A5743}" type="datetimeFigureOut">
              <a:rPr lang="zh-CN" altLang="en-US" smtClean="0"/>
              <a:t>2022/6/28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3D0435-6E76-47BC-9096-0F8A48ED14FE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4.sv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16.png"/><Relationship Id="rId4" Type="http://schemas.microsoft.com/office/2007/relationships/hdphoto" Target="../media/hdphoto1.wdp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microsoft.com/office/2007/relationships/hdphoto" Target="../media/hdphoto1.wdp"/><Relationship Id="rId7" Type="http://schemas.openxmlformats.org/officeDocument/2006/relationships/image" Target="../media/image8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12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jpe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2.png"/><Relationship Id="rId7" Type="http://schemas.openxmlformats.org/officeDocument/2006/relationships/oleObject" Target="../embeddings/oleObject1.bin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svg"/><Relationship Id="rId5" Type="http://schemas.openxmlformats.org/officeDocument/2006/relationships/image" Target="../media/image7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4.sv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3921760" y="4309650"/>
            <a:ext cx="4856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指导老师：陶  丹</a:t>
            </a:r>
            <a:r>
              <a:rPr lang="zh-CN" altLang="en-US" sz="2000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，高睿鹏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39782" y="4762953"/>
            <a:ext cx="4856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517399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</a:rPr>
              <a:t>组    长：李婧文 </a:t>
            </a:r>
            <a:r>
              <a:rPr lang="en-US" altLang="zh-CN" sz="2000" dirty="0">
                <a:solidFill>
                  <a:schemeClr val="tx1"/>
                </a:solidFill>
              </a:rPr>
              <a:t>20211038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939782" y="5214604"/>
            <a:ext cx="48564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517399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000" dirty="0">
                <a:solidFill>
                  <a:schemeClr val="tx1"/>
                </a:solidFill>
              </a:rPr>
              <a:t>组    员：王楚涵 </a:t>
            </a:r>
            <a:r>
              <a:rPr lang="en-US" altLang="zh-CN" sz="2000" dirty="0">
                <a:solidFill>
                  <a:schemeClr val="tx1"/>
                </a:solidFill>
              </a:rPr>
              <a:t>20211235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3921760" y="5688461"/>
            <a:ext cx="485648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>
              <a:defRPr sz="2400">
                <a:solidFill>
                  <a:srgbClr val="517399"/>
                </a:solidFill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 sz="2000" dirty="0">
                <a:solidFill>
                  <a:schemeClr val="bg1"/>
                </a:solidFill>
              </a:rPr>
              <a:t>组    员：</a:t>
            </a:r>
            <a:r>
              <a:rPr lang="zh-CN" altLang="en-US" sz="2000" dirty="0">
                <a:solidFill>
                  <a:schemeClr val="tx1"/>
                </a:solidFill>
              </a:rPr>
              <a:t>张鹏伟 </a:t>
            </a:r>
            <a:r>
              <a:rPr lang="en-US" altLang="zh-CN" sz="2000" dirty="0">
                <a:solidFill>
                  <a:schemeClr val="tx1"/>
                </a:solidFill>
              </a:rPr>
              <a:t>20211243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9719FE2-649D-F4D1-09BA-692799EE57CE}"/>
              </a:ext>
            </a:extLst>
          </p:cNvPr>
          <p:cNvSpPr txBox="1"/>
          <p:nvPr/>
        </p:nvSpPr>
        <p:spPr>
          <a:xfrm>
            <a:off x="243840" y="2166351"/>
            <a:ext cx="8729471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  </a:t>
            </a:r>
            <a:r>
              <a:rPr lang="zh-CN" altLang="en-US" sz="4000" dirty="0">
                <a:solidFill>
                  <a:schemeClr val="bg1">
                    <a:lumMod val="75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大创开题答辩</a:t>
            </a:r>
            <a:endParaRPr lang="en-US" altLang="zh-CN" sz="3200" dirty="0">
              <a:solidFill>
                <a:schemeClr val="bg1">
                  <a:lumMod val="75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algn="ctr"/>
            <a:r>
              <a:rPr lang="zh-CN" altLang="en-US" sz="4000" dirty="0">
                <a:solidFill>
                  <a:srgbClr val="3F1FA6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  <a:endParaRPr lang="en-US" altLang="zh-CN" sz="4000" dirty="0">
              <a:solidFill>
                <a:srgbClr val="3F1FA6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32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（实物类） </a:t>
            </a:r>
            <a:endParaRPr lang="zh-CN" altLang="en-US" sz="3200" dirty="0">
              <a:solidFill>
                <a:srgbClr val="517399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9694"/>
    </mc:Choice>
    <mc:Fallback>
      <p:transition spd="slow" advTm="9694"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263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研究方案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6880" y="1825915"/>
            <a:ext cx="8219440" cy="156845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结合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Jetson Nano开发板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的使用说明，完成开发环境配置和语言环境配置（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Visual Studio Code + python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插件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）。根据裸机各接口特性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  <a:sym typeface="+mn-ea"/>
              </a:rPr>
              <a:t>正确</a:t>
            </a:r>
            <a:r>
              <a:rPr 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接入摄像头等设备，实现交互功能。</a:t>
            </a:r>
            <a:endParaRPr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880" y="1120969"/>
            <a:ext cx="858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+mj-cs"/>
              </a:rPr>
              <a:t>硬件平台的搭接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309D954-6680-ED6E-D269-0E2B9CAA7C03}"/>
              </a:ext>
            </a:extLst>
          </p:cNvPr>
          <p:cNvSpPr txBox="1"/>
          <p:nvPr/>
        </p:nvSpPr>
        <p:spPr>
          <a:xfrm>
            <a:off x="353504" y="3312095"/>
            <a:ext cx="810768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</a:t>
            </a:r>
          </a:p>
          <a:p>
            <a:pPr fontAlgn="auto">
              <a:lnSpc>
                <a:spcPct val="100000"/>
              </a:lnSpc>
              <a:defRPr/>
            </a:pP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下载算法模型到</a:t>
            </a:r>
            <a:r>
              <a:rPr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  <a:sym typeface="+mn-ea"/>
              </a:rPr>
              <a:t>Jetson Nano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实验套件，完成联合调试。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5B442092-3961-BDCD-F430-950743700DB3}"/>
              </a:ext>
            </a:extLst>
          </p:cNvPr>
          <p:cNvSpPr txBox="1"/>
          <p:nvPr/>
        </p:nvSpPr>
        <p:spPr>
          <a:xfrm>
            <a:off x="460184" y="3312442"/>
            <a:ext cx="858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+mj-cs"/>
              </a:rPr>
              <a:t>搭建硬软件原型系统</a:t>
            </a:r>
          </a:p>
        </p:txBody>
      </p:sp>
      <p:pic>
        <p:nvPicPr>
          <p:cNvPr id="16" name="图片 15" descr="图片包含 室内, 桌子, 小, 房间&#10;&#10;描述已自动生成">
            <a:extLst>
              <a:ext uri="{FF2B5EF4-FFF2-40B4-BE49-F238E27FC236}">
                <a16:creationId xmlns:a16="http://schemas.microsoft.com/office/drawing/2014/main" id="{2CBE23E3-A868-6EEA-0907-EDC6BEA56AF6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aturation sat="33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1499" y="4529829"/>
            <a:ext cx="2381001" cy="178704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4934"/>
    </mc:Choice>
    <mc:Fallback>
      <p:transition spd="slow" advTm="14934"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进度安排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graphicFrame>
        <p:nvGraphicFramePr>
          <p:cNvPr id="14" name="表格 14"/>
          <p:cNvGraphicFramePr>
            <a:graphicFrameLocks noGrp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89071166"/>
              </p:ext>
            </p:extLst>
          </p:nvPr>
        </p:nvGraphicFramePr>
        <p:xfrm>
          <a:off x="1009171" y="1542631"/>
          <a:ext cx="7132827" cy="4408280"/>
        </p:xfrm>
        <a:graphic>
          <a:graphicData uri="http://schemas.openxmlformats.org/drawingml/2006/table">
            <a:tbl>
              <a:tblPr firstRow="1" bandRow="1">
                <a:tableStyleId>{073A0DAA-6AF3-43AB-8588-CEC1D06C72B9}</a:tableStyleId>
              </a:tblPr>
              <a:tblGrid>
                <a:gridCol w="118922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4290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8471">
                <a:tc>
                  <a:txBody>
                    <a:bodyPr/>
                    <a:lstStyle/>
                    <a:p>
                      <a:pPr algn="ctr"/>
                      <a:endParaRPr lang="zh-CN" altLang="en-US" sz="16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主要内容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起止时间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9960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第一阶段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查看相关文献，学习编程知识；</a:t>
                      </a: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搜集评估数据并预处理数据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2022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6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-2022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7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726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第二阶段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寻找可靠的三维重建算法，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并做好调试工作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2022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8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-2022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10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72641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第三阶段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完成</a:t>
                      </a:r>
                      <a:r>
                        <a:rPr lang="en-US" altLang="zh-CN" sz="1600" kern="1200" dirty="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Jetson Nano</a:t>
                      </a:r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硬件搭接，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和图像数据采集</a:t>
                      </a:r>
                      <a:endParaRPr lang="en-US" altLang="zh-CN" sz="1600" b="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2022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11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-2023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7745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第四阶段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软硬件联合调试，</a:t>
                      </a:r>
                      <a:endParaRPr lang="en-US" altLang="zh-CN" sz="1600" kern="1200" dirty="0">
                        <a:solidFill>
                          <a:schemeClr val="dk1"/>
                        </a:solidFill>
                        <a:latin typeface="华文楷体" panose="02010600040101010101" pitchFamily="2" charset="-122"/>
                        <a:ea typeface="华文楷体" panose="02010600040101010101" pitchFamily="2" charset="-122"/>
                        <a:cs typeface="+mn-cs"/>
                      </a:endParaRPr>
                    </a:p>
                    <a:p>
                      <a:pPr algn="ctr"/>
                      <a:r>
                        <a:rPr lang="zh-CN" altLang="en-US" sz="1600" kern="1200" dirty="0">
                          <a:solidFill>
                            <a:schemeClr val="dk1"/>
                          </a:solidFill>
                          <a:latin typeface="华文楷体" panose="02010600040101010101" pitchFamily="2" charset="-122"/>
                          <a:ea typeface="华文楷体" panose="02010600040101010101" pitchFamily="2" charset="-122"/>
                          <a:cs typeface="+mn-cs"/>
                        </a:rPr>
                        <a:t>完成功能测试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2023</a:t>
                      </a:r>
                      <a:r>
                        <a:rPr lang="zh-CN" altLang="en-US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年</a:t>
                      </a:r>
                      <a:r>
                        <a:rPr lang="en-US" altLang="zh-CN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2</a:t>
                      </a:r>
                      <a:r>
                        <a:rPr lang="zh-CN" altLang="en-US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月</a:t>
                      </a:r>
                      <a:r>
                        <a:rPr lang="en-US" altLang="zh-CN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-2023</a:t>
                      </a:r>
                      <a:r>
                        <a:rPr lang="zh-CN" altLang="en-US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年</a:t>
                      </a:r>
                      <a:r>
                        <a:rPr lang="en-US" altLang="zh-CN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4</a:t>
                      </a:r>
                      <a:r>
                        <a:rPr lang="zh-CN" altLang="en-US" sz="1600" b="0" kern="1200" noProof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777459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zh-CN" altLang="en-US" sz="1600" b="0" kern="12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+mn-cs"/>
                        </a:rPr>
                        <a:t>第五阶段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整理数据，撰写论文，答辩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2023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年</a:t>
                      </a:r>
                      <a:r>
                        <a:rPr lang="en-US" altLang="zh-CN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5</a:t>
                      </a:r>
                      <a:r>
                        <a:rPr lang="zh-CN" altLang="en-US" sz="1600" b="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月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cxnSp>
        <p:nvCxnSpPr>
          <p:cNvPr id="16" name="直接连接符 15"/>
          <p:cNvCxnSpPr/>
          <p:nvPr/>
        </p:nvCxnSpPr>
        <p:spPr>
          <a:xfrm>
            <a:off x="1020854" y="1542496"/>
            <a:ext cx="1193293" cy="50630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0" name="文本框 9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311"/>
    </mc:Choice>
    <mc:Fallback>
      <p:transition spd="slow" advTm="1311"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预期成果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6DBE0812-023F-5A1D-416E-4BB1086984C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69020" y="3688812"/>
            <a:ext cx="5805960" cy="2523217"/>
          </a:xfrm>
          <a:prstGeom prst="rect">
            <a:avLst/>
          </a:prstGeom>
        </p:spPr>
      </p:pic>
      <p:sp>
        <p:nvSpPr>
          <p:cNvPr id="18" name="文本框 17">
            <a:extLst>
              <a:ext uri="{FF2B5EF4-FFF2-40B4-BE49-F238E27FC236}">
                <a16:creationId xmlns:a16="http://schemas.microsoft.com/office/drawing/2014/main" id="{01550799-679D-9EA8-62F4-3F529D450FEE}"/>
              </a:ext>
            </a:extLst>
          </p:cNvPr>
          <p:cNvSpPr txBox="1"/>
          <p:nvPr/>
        </p:nvSpPr>
        <p:spPr>
          <a:xfrm>
            <a:off x="685169" y="1599768"/>
            <a:ext cx="784941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对单目测距算法模型进行设计与优化，提升算法性能；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4BAD2A66-F8E8-D7C5-0448-7BB425F1A0D9}"/>
              </a:ext>
            </a:extLst>
          </p:cNvPr>
          <p:cNvSpPr txBox="1"/>
          <p:nvPr/>
        </p:nvSpPr>
        <p:spPr>
          <a:xfrm>
            <a:off x="685168" y="2235388"/>
            <a:ext cx="814774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搭建基于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Jetson Nano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模块的硬软件原型系统；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B8668AFF-6973-F409-82D4-EDC30DEA2C1B}"/>
              </a:ext>
            </a:extLst>
          </p:cNvPr>
          <p:cNvSpPr txBox="1"/>
          <p:nvPr/>
        </p:nvSpPr>
        <p:spPr>
          <a:xfrm>
            <a:off x="679073" y="2875468"/>
            <a:ext cx="7855514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Blip>
                <a:blip r:embed="rId6">
                  <a:extLst>
                    <a:ext uri="{96DAC541-7B7A-43D3-8B79-37D633B846F1}">
                      <asvg:svgBlip xmlns:asvg="http://schemas.microsoft.com/office/drawing/2016/SVG/main" r:embed="rId7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撰写并发表科技论文，力争申请发明专利。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2565"/>
    </mc:Choice>
    <mc:Fallback>
      <p:transition spd="slow" advTm="12565"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0" y="2245360"/>
            <a:ext cx="914400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谢谢聆听</a:t>
            </a:r>
            <a:endParaRPr lang="en-US" altLang="zh-CN" sz="5400" dirty="0">
              <a:solidFill>
                <a:srgbClr val="517399"/>
              </a:solidFill>
              <a:latin typeface="华文新魏" panose="02010800040101010101" pitchFamily="2" charset="-122"/>
              <a:ea typeface="华文新魏" panose="02010800040101010101" pitchFamily="2" charset="-122"/>
            </a:endParaRPr>
          </a:p>
          <a:p>
            <a:pPr algn="ctr"/>
            <a:r>
              <a:rPr lang="zh-CN" altLang="en-US" sz="54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请老师批评指正</a:t>
            </a:r>
            <a:endParaRPr lang="zh-CN" altLang="en-US" sz="54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793"/>
    </mc:Choice>
    <mc:Fallback>
      <p:transition spd="slow" advTm="793"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67690" y="164621"/>
            <a:ext cx="263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目录</a:t>
            </a: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967225" y="1768993"/>
            <a:ext cx="5638800" cy="35394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项目背景及意义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研究内容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研究方案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32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进度安排及预期成果</a:t>
            </a:r>
            <a:endParaRPr lang="en-US" altLang="zh-CN" sz="32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692"/>
    </mc:Choice>
    <mc:Fallback>
      <p:transition spd="slow" advTm="3692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463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项目背景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为什么选择“三维建图和精准定位”的方向？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736599" y="1928916"/>
            <a:ext cx="768807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“无人驾驶”领域高速发展。作为无人驾驶领域不可或缺的技术，“三维建图和精准定位”的研究对于无人驾驶的实现至关重要。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603" y="3336919"/>
            <a:ext cx="4282793" cy="2857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5341"/>
    </mc:Choice>
    <mc:Fallback>
      <p:transition spd="slow" advTm="15341"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463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项目背景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-1" y="6473249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87238" y="6462912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21" name="矩形 20"/>
          <p:cNvSpPr/>
          <p:nvPr/>
        </p:nvSpPr>
        <p:spPr>
          <a:xfrm>
            <a:off x="6510613" y="1696827"/>
            <a:ext cx="266065" cy="45910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400"/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6" name="矩形 35">
            <a:extLst>
              <a:ext uri="{FF2B5EF4-FFF2-40B4-BE49-F238E27FC236}">
                <a16:creationId xmlns:a16="http://schemas.microsoft.com/office/drawing/2014/main" id="{0C902286-4FD3-E306-A82E-9FFF329864F1}"/>
              </a:ext>
            </a:extLst>
          </p:cNvPr>
          <p:cNvSpPr/>
          <p:nvPr/>
        </p:nvSpPr>
        <p:spPr>
          <a:xfrm>
            <a:off x="6510613" y="1696827"/>
            <a:ext cx="266065" cy="459105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defTabSz="914400"/>
            <a:r>
              <a:rPr lang="en-US" altLang="zh-CN" sz="2400" b="1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 </a:t>
            </a:r>
            <a:endParaRPr lang="en-US" altLang="zh-CN" sz="2400" b="1" dirty="0">
              <a:solidFill>
                <a:srgbClr val="FF0000"/>
              </a:solidFill>
              <a:cs typeface="+mn-ea"/>
              <a:sym typeface="+mn-lt"/>
            </a:endParaRPr>
          </a:p>
        </p:txBody>
      </p:sp>
      <p:sp>
        <p:nvSpPr>
          <p:cNvPr id="37" name="等腰三角形 36">
            <a:extLst>
              <a:ext uri="{FF2B5EF4-FFF2-40B4-BE49-F238E27FC236}">
                <a16:creationId xmlns:a16="http://schemas.microsoft.com/office/drawing/2014/main" id="{7F5B8BB0-BA42-3D1F-5F51-66538DDC6B9E}"/>
              </a:ext>
            </a:extLst>
          </p:cNvPr>
          <p:cNvSpPr>
            <a:spLocks noChangeAspect="1" noChangeArrowheads="1"/>
          </p:cNvSpPr>
          <p:nvPr/>
        </p:nvSpPr>
        <p:spPr bwMode="auto">
          <a:xfrm rot="5400000" flipV="1">
            <a:off x="6078051" y="4076147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8" name="等腰三角形 18">
            <a:extLst>
              <a:ext uri="{FF2B5EF4-FFF2-40B4-BE49-F238E27FC236}">
                <a16:creationId xmlns:a16="http://schemas.microsoft.com/office/drawing/2014/main" id="{DE433341-E56C-720B-FF01-FA6224D79C8A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200000" flipV="1">
            <a:off x="3337864" y="252838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806CBEDB-A4EC-017E-FCBB-7C472915D576}"/>
              </a:ext>
            </a:extLst>
          </p:cNvPr>
          <p:cNvSpPr txBox="1"/>
          <p:nvPr/>
        </p:nvSpPr>
        <p:spPr>
          <a:xfrm>
            <a:off x="726438" y="2385603"/>
            <a:ext cx="2752881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计算</a:t>
            </a:r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复杂，能耗高</a:t>
            </a:r>
          </a:p>
        </p:txBody>
      </p:sp>
      <p:sp>
        <p:nvSpPr>
          <p:cNvPr id="42" name="形状 41">
            <a:extLst>
              <a:ext uri="{FF2B5EF4-FFF2-40B4-BE49-F238E27FC236}">
                <a16:creationId xmlns:a16="http://schemas.microsoft.com/office/drawing/2014/main" id="{76411BF9-43DC-8C33-2FC6-DB3316FCC446}"/>
              </a:ext>
            </a:extLst>
          </p:cNvPr>
          <p:cNvSpPr/>
          <p:nvPr/>
        </p:nvSpPr>
        <p:spPr>
          <a:xfrm>
            <a:off x="3673606" y="1848561"/>
            <a:ext cx="1991860" cy="1992161"/>
          </a:xfrm>
          <a:prstGeom prst="leftCircularArrow">
            <a:avLst>
              <a:gd name="adj1" fmla="val 8909"/>
              <a:gd name="adj2" fmla="val 1142322"/>
              <a:gd name="adj3" fmla="val 6293598"/>
              <a:gd name="adj4" fmla="val 18900002"/>
              <a:gd name="adj5" fmla="val 12500"/>
            </a:avLst>
          </a:prstGeom>
          <a:solidFill>
            <a:schemeClr val="tx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3" name="图片 42" descr="微信图片_20210602224444">
            <a:extLst>
              <a:ext uri="{FF2B5EF4-FFF2-40B4-BE49-F238E27FC236}">
                <a16:creationId xmlns:a16="http://schemas.microsoft.com/office/drawing/2014/main" id="{0E467300-0F64-5DE8-E75E-C79D526CAD5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88577" y="1786940"/>
            <a:ext cx="2999023" cy="1517025"/>
          </a:xfrm>
          <a:prstGeom prst="rect">
            <a:avLst/>
          </a:prstGeom>
          <a:effectLst>
            <a:glow rad="139700">
              <a:schemeClr val="accent5">
                <a:satMod val="175000"/>
                <a:alpha val="40000"/>
              </a:schemeClr>
            </a:glow>
            <a:outerShdw blurRad="50800" dist="38100" dir="5400000" algn="t" rotWithShape="0">
              <a:srgbClr val="00B0F0">
                <a:alpha val="40000"/>
              </a:srgbClr>
            </a:outerShdw>
          </a:effectLst>
        </p:spPr>
      </p:pic>
      <p:sp>
        <p:nvSpPr>
          <p:cNvPr id="44" name="矩形 43">
            <a:extLst>
              <a:ext uri="{FF2B5EF4-FFF2-40B4-BE49-F238E27FC236}">
                <a16:creationId xmlns:a16="http://schemas.microsoft.com/office/drawing/2014/main" id="{DD21B379-FC4E-3E11-DD19-146710725BFA}"/>
              </a:ext>
            </a:extLst>
          </p:cNvPr>
          <p:cNvSpPr/>
          <p:nvPr/>
        </p:nvSpPr>
        <p:spPr>
          <a:xfrm>
            <a:off x="2186498" y="4395398"/>
            <a:ext cx="1107977" cy="461657"/>
          </a:xfrm>
          <a:prstGeom prst="rect">
            <a:avLst/>
          </a:prstGeom>
        </p:spPr>
        <p:txBody>
          <a:bodyPr wrap="none" lIns="91431" tIns="45716" rIns="91431" bIns="45716">
            <a:spAutoFit/>
          </a:bodyPr>
          <a:lstStyle/>
          <a:p>
            <a:pPr algn="r" defTabSz="914400"/>
            <a:r>
              <a:rPr lang="zh-CN" altLang="en-US" sz="2400" b="1" dirty="0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成本高</a:t>
            </a:r>
          </a:p>
        </p:txBody>
      </p:sp>
      <p:sp>
        <p:nvSpPr>
          <p:cNvPr id="45" name="矩形 47">
            <a:extLst>
              <a:ext uri="{FF2B5EF4-FFF2-40B4-BE49-F238E27FC236}">
                <a16:creationId xmlns:a16="http://schemas.microsoft.com/office/drawing/2014/main" id="{E5113B5B-4585-FDB2-520B-026397200A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42694" y="4839944"/>
            <a:ext cx="2433178" cy="8837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fontAlgn="auto">
              <a:lnSpc>
                <a:spcPct val="150000"/>
              </a:lnSpc>
              <a:spcBef>
                <a:spcPts val="0"/>
              </a:spcBef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zh-CN" altLang="en-US" sz="1800" dirty="0"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一辆传统采集车成本约为百万元。</a:t>
            </a:r>
          </a:p>
        </p:txBody>
      </p:sp>
      <p:pic>
        <p:nvPicPr>
          <p:cNvPr id="46" name="图片 45" descr="src=http___pic.51yuansu.com_pic3_cover_02_49_81_59e67714a6a3a_610.jpg&amp;refer=http___pic.51yuansu">
            <a:extLst>
              <a:ext uri="{FF2B5EF4-FFF2-40B4-BE49-F238E27FC236}">
                <a16:creationId xmlns:a16="http://schemas.microsoft.com/office/drawing/2014/main" id="{9E8178D5-F276-0F0A-BB31-9644734F74FA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tx1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172744" y="2318352"/>
            <a:ext cx="1015365" cy="1015365"/>
          </a:xfrm>
          <a:prstGeom prst="rect">
            <a:avLst/>
          </a:prstGeom>
        </p:spPr>
      </p:pic>
      <p:sp>
        <p:nvSpPr>
          <p:cNvPr id="47" name="空心弧 46">
            <a:extLst>
              <a:ext uri="{FF2B5EF4-FFF2-40B4-BE49-F238E27FC236}">
                <a16:creationId xmlns:a16="http://schemas.microsoft.com/office/drawing/2014/main" id="{14E3EF15-D8DF-0E1C-00C7-9A8C3D38FBA3}"/>
              </a:ext>
            </a:extLst>
          </p:cNvPr>
          <p:cNvSpPr/>
          <p:nvPr/>
        </p:nvSpPr>
        <p:spPr>
          <a:xfrm>
            <a:off x="4182654" y="3460922"/>
            <a:ext cx="1711315" cy="1712001"/>
          </a:xfrm>
          <a:prstGeom prst="blockArc">
            <a:avLst>
              <a:gd name="adj1" fmla="val 17085111"/>
              <a:gd name="adj2" fmla="val 10799997"/>
              <a:gd name="adj3" fmla="val 11504"/>
            </a:avLst>
          </a:prstGeom>
          <a:solidFill>
            <a:schemeClr val="accent1"/>
          </a:solidFill>
          <a:ln>
            <a:noFill/>
          </a:ln>
          <a:effectLst>
            <a:outerShdw blurRad="254000" dist="63500" dir="2700000" algn="tl" rotWithShape="0">
              <a:prstClr val="black">
                <a:alpha val="30000"/>
              </a:prstClr>
            </a:outerShdw>
          </a:effectLst>
        </p:spPr>
        <p:style>
          <a:lnRef idx="0">
            <a:scrgbClr r="0" g="0" b="0"/>
          </a:lnRef>
          <a:fillRef idx="3">
            <a:scrgbClr r="0" g="0" b="0"/>
          </a:fillRef>
          <a:effectRef idx="2">
            <a:scrgbClr r="0" g="0" b="0"/>
          </a:effectRef>
          <a:fontRef idx="minor">
            <a:schemeClr val="lt1"/>
          </a:fontRef>
        </p:style>
        <p:txBody>
          <a:bodyPr/>
          <a:lstStyle/>
          <a:p>
            <a:endParaRPr lang="zh-CN" altLang="en-US" dirty="0">
              <a:cs typeface="+mn-ea"/>
              <a:sym typeface="+mn-lt"/>
            </a:endParaRPr>
          </a:p>
        </p:txBody>
      </p:sp>
      <p:pic>
        <p:nvPicPr>
          <p:cNvPr id="48" name="图片 47" descr="src=http___bpic.588ku.com_element_pic_19_03_14_a0194df5c47f6c42d897b7608de8d73a.jpg&amp;refer=http___bpic.588ku">
            <a:extLst>
              <a:ext uri="{FF2B5EF4-FFF2-40B4-BE49-F238E27FC236}">
                <a16:creationId xmlns:a16="http://schemas.microsoft.com/office/drawing/2014/main" id="{87743ACB-1317-3DEC-5BB6-3074F6146C9C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schemeClr val="accent5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4444893" y="3759393"/>
            <a:ext cx="1161415" cy="1165860"/>
          </a:xfrm>
          <a:prstGeom prst="rect">
            <a:avLst/>
          </a:prstGeom>
        </p:spPr>
      </p:pic>
      <p:sp>
        <p:nvSpPr>
          <p:cNvPr id="49" name="矩形 47">
            <a:extLst>
              <a:ext uri="{FF2B5EF4-FFF2-40B4-BE49-F238E27FC236}">
                <a16:creationId xmlns:a16="http://schemas.microsoft.com/office/drawing/2014/main" id="{C4C28384-60EA-79E7-A7BC-12D84C288D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1469" y="2878573"/>
            <a:ext cx="2837189" cy="1295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1431" tIns="45716" rIns="91431" bIns="45716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marL="285750" indent="-285750" algn="l" rtl="0" eaLnBrk="1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</a:pPr>
            <a:r>
              <a:rPr lang="zh-CN" altLang="zh-CN" sz="1800" kern="12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纯视觉采集模式，可能获得不准确的地图数据，提高计算复杂度</a:t>
            </a:r>
            <a:r>
              <a:rPr lang="zh-CN" altLang="en-US" sz="1800" kern="1200" dirty="0">
                <a:effectLst/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  <a:endParaRPr lang="zh-CN" altLang="zh-CN" sz="1100" dirty="0">
              <a:effectLst/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1" name="文本框 50">
            <a:extLst>
              <a:ext uri="{FF2B5EF4-FFF2-40B4-BE49-F238E27FC236}">
                <a16:creationId xmlns:a16="http://schemas.microsoft.com/office/drawing/2014/main" id="{39E28CC3-F960-75A2-0B11-7D97BA1A5654}"/>
              </a:ext>
            </a:extLst>
          </p:cNvPr>
          <p:cNvSpPr txBox="1"/>
          <p:nvPr/>
        </p:nvSpPr>
        <p:spPr>
          <a:xfrm>
            <a:off x="452754" y="1199292"/>
            <a:ext cx="8237563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华文中宋" panose="02010600040101010101" charset="-122"/>
              </a:rPr>
              <a:t>技术痛点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400A8CDE-48C9-D8DE-3D8A-350647FD0C41}"/>
              </a:ext>
            </a:extLst>
          </p:cNvPr>
          <p:cNvSpPr txBox="1"/>
          <p:nvPr/>
        </p:nvSpPr>
        <p:spPr>
          <a:xfrm>
            <a:off x="6403017" y="3967330"/>
            <a:ext cx="23467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技术具有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华文楷体" panose="02010600040101010101" pitchFamily="2" charset="-122"/>
                <a:ea typeface="华文楷体" panose="02010600040101010101" pitchFamily="2" charset="-122"/>
                <a:cs typeface="+mn-ea"/>
                <a:sym typeface="+mn-lt"/>
              </a:rPr>
              <a:t>局限性</a:t>
            </a:r>
          </a:p>
        </p:txBody>
      </p:sp>
      <p:sp>
        <p:nvSpPr>
          <p:cNvPr id="25" name="等腰三角形 18">
            <a:extLst>
              <a:ext uri="{FF2B5EF4-FFF2-40B4-BE49-F238E27FC236}">
                <a16:creationId xmlns:a16="http://schemas.microsoft.com/office/drawing/2014/main" id="{711EC95D-EF62-AE44-0246-30E8325ACA26}"/>
              </a:ext>
            </a:extLst>
          </p:cNvPr>
          <p:cNvSpPr>
            <a:spLocks noChangeAspect="1" noChangeArrowheads="1"/>
          </p:cNvSpPr>
          <p:nvPr/>
        </p:nvSpPr>
        <p:spPr bwMode="auto">
          <a:xfrm rot="16200000" flipV="1">
            <a:off x="3359404" y="4535961"/>
            <a:ext cx="239249" cy="206315"/>
          </a:xfrm>
          <a:prstGeom prst="triangle">
            <a:avLst>
              <a:gd name="adj" fmla="val 50000"/>
            </a:avLst>
          </a:prstGeom>
          <a:solidFill>
            <a:srgbClr val="79BEEE"/>
          </a:solidFill>
          <a:ln>
            <a:noFill/>
          </a:ln>
        </p:spPr>
        <p:txBody>
          <a:bodyPr lIns="91431" tIns="45716" rIns="91431" bIns="45716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 defTabSz="914400">
              <a:spcBef>
                <a:spcPct val="0"/>
              </a:spcBef>
              <a:buNone/>
            </a:pPr>
            <a:endParaRPr lang="zh-CN" altLang="zh-CN" sz="2000" dirty="0">
              <a:solidFill>
                <a:srgbClr val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AF21FC0F-D38C-61E0-717A-D579DB8DB5BF}"/>
              </a:ext>
            </a:extLst>
          </p:cNvPr>
          <p:cNvSpPr txBox="1"/>
          <p:nvPr/>
        </p:nvSpPr>
        <p:spPr>
          <a:xfrm>
            <a:off x="6176771" y="4438087"/>
            <a:ext cx="2855747" cy="8809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marR="0" lvl="0" indent="-285750">
              <a:lnSpc>
                <a:spcPct val="150000"/>
              </a:lnSpc>
              <a:spcAft>
                <a:spcPts val="0"/>
              </a:spcAft>
              <a:buClrTx/>
              <a:buSzTx/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tabLst/>
              <a:defRPr/>
            </a:pP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  <a:sym typeface="Calibri" panose="020F0502020204030204" pitchFamily="34" charset="0"/>
              </a:rPr>
              <a:t>无法处理光照频繁变换和纹理单调的场景。</a:t>
            </a:r>
            <a:endParaRPr lang="zh-CN" altLang="zh-CN" dirty="0">
              <a:latin typeface="华文楷体" panose="02010600040101010101" pitchFamily="2" charset="-122"/>
              <a:ea typeface="华文楷体" panose="02010600040101010101" pitchFamily="2" charset="-122"/>
              <a:sym typeface="Calibri" panose="020F050202020403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0062"/>
    </mc:Choice>
    <mc:Fallback>
      <p:transition spd="slow" advTm="10062"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46329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研究内容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1039368" y="1505975"/>
            <a:ext cx="7299960" cy="2255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在现有数据（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raw KITTI dataset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）的基础上，采集新数据，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设计并完善单目深度测距模型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；</a:t>
            </a:r>
            <a:endParaRPr lang="en-US" altLang="zh-CN" sz="1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marL="457200" indent="-457200">
              <a:lnSpc>
                <a:spcPct val="150000"/>
              </a:lnSpc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基于传感器和小车，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搭建低成本的三维建图和精准定位的原型系统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4AE9AB89-AE4D-5ED6-637B-2EACD0A446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0384" y="4193045"/>
            <a:ext cx="8700940" cy="16309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32378"/>
    </mc:Choice>
    <mc:Fallback>
      <p:transition spd="slow" advTm="32378"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创新点</a:t>
            </a:r>
            <a:r>
              <a:rPr lang="en-US" altLang="zh-CN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成本</a:t>
            </a:r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突破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84554D56-74E0-9F2E-5C31-C7BA90BCF1AC}"/>
              </a:ext>
            </a:extLst>
          </p:cNvPr>
          <p:cNvSpPr txBox="1"/>
          <p:nvPr/>
        </p:nvSpPr>
        <p:spPr>
          <a:xfrm>
            <a:off x="540888" y="2024826"/>
            <a:ext cx="8112918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当今主流无人驾驶传感器由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Google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、诺基亚、高德地图等供应商制造。然而，这些设备常常体型大、造价高昂。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17" name="图片 16" descr="手机屏幕截图&#10;&#10;描述已自动生成">
            <a:extLst>
              <a:ext uri="{FF2B5EF4-FFF2-40B4-BE49-F238E27FC236}">
                <a16:creationId xmlns:a16="http://schemas.microsoft.com/office/drawing/2014/main" id="{3232DCAB-D671-21E6-729C-9A0686B11DC4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589" b="29248"/>
          <a:stretch/>
        </p:blipFill>
        <p:spPr>
          <a:xfrm>
            <a:off x="335588" y="3742858"/>
            <a:ext cx="4042225" cy="2598186"/>
          </a:xfrm>
          <a:prstGeom prst="rect">
            <a:avLst/>
          </a:prstGeom>
        </p:spPr>
      </p:pic>
      <p:sp>
        <p:nvSpPr>
          <p:cNvPr id="19" name="文本框 18">
            <a:extLst>
              <a:ext uri="{FF2B5EF4-FFF2-40B4-BE49-F238E27FC236}">
                <a16:creationId xmlns:a16="http://schemas.microsoft.com/office/drawing/2014/main" id="{888FC0DE-5C64-3073-9B65-6D2C0E744E68}"/>
              </a:ext>
            </a:extLst>
          </p:cNvPr>
          <p:cNvSpPr txBox="1"/>
          <p:nvPr/>
        </p:nvSpPr>
        <p:spPr>
          <a:xfrm>
            <a:off x="452754" y="1199292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</a:rPr>
              <a:t>将新型传感器作为硬件载体</a:t>
            </a:r>
            <a:endParaRPr lang="en-US" altLang="zh-CN" sz="2800" b="1" dirty="0">
              <a:solidFill>
                <a:srgbClr val="3F1FA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F8C722C7-B01A-0321-6A81-462B3E8978F5}"/>
              </a:ext>
            </a:extLst>
          </p:cNvPr>
          <p:cNvSpPr txBox="1"/>
          <p:nvPr/>
        </p:nvSpPr>
        <p:spPr>
          <a:xfrm>
            <a:off x="558800" y="2935409"/>
            <a:ext cx="8095006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因此，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选用体积小、成本低、功耗低、性能强大的</a:t>
            </a:r>
            <a:r>
              <a:rPr lang="en-US" altLang="zh-CN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Jetson Nano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开发者套件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作为硬件开发载体。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5B71D04-3C66-F6B2-35F7-ED2B85BCD4F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186202" y="4541782"/>
            <a:ext cx="4657539" cy="110347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7987"/>
    </mc:Choice>
    <mc:Fallback>
      <p:transition spd="slow" advTm="17987"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创新点</a:t>
            </a:r>
            <a:r>
              <a:rPr lang="en-US" altLang="zh-CN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策略</a:t>
            </a:r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变更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88FC0DE-5C64-3073-9B65-6D2C0E744E68}"/>
              </a:ext>
            </a:extLst>
          </p:cNvPr>
          <p:cNvSpPr txBox="1"/>
          <p:nvPr/>
        </p:nvSpPr>
        <p:spPr>
          <a:xfrm>
            <a:off x="452754" y="1199292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</a:rPr>
              <a:t>采用无监督学习的单目深度估计算法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D2DD3278-4AE2-D693-75AB-5942E3709E71}"/>
              </a:ext>
            </a:extLst>
          </p:cNvPr>
          <p:cNvSpPr txBox="1"/>
          <p:nvPr/>
        </p:nvSpPr>
        <p:spPr>
          <a:xfrm>
            <a:off x="833120" y="1977691"/>
            <a:ext cx="755497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5">
                  <a:extLst>
                    <a:ext uri="{96DAC541-7B7A-43D3-8B79-37D633B846F1}">
                      <asvg:svgBlip xmlns:asvg="http://schemas.microsoft.com/office/drawing/2016/SVG/main" r:embed="rId6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为了获得更为准确的分类特征，运用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无监督学习算法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</a:t>
            </a:r>
            <a:endParaRPr lang="zh-CN" altLang="en-US" sz="2400" dirty="0">
              <a:highlight>
                <a:srgbClr val="FFFF00"/>
              </a:highlight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graphicFrame>
        <p:nvGraphicFramePr>
          <p:cNvPr id="14" name="对象 13">
            <a:extLst>
              <a:ext uri="{FF2B5EF4-FFF2-40B4-BE49-F238E27FC236}">
                <a16:creationId xmlns:a16="http://schemas.microsoft.com/office/drawing/2014/main" id="{CCFAE9A2-A81C-5675-F631-A1522EE690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8915570"/>
              </p:ext>
            </p:extLst>
          </p:nvPr>
        </p:nvGraphicFramePr>
        <p:xfrm>
          <a:off x="1087961" y="2573451"/>
          <a:ext cx="7045293" cy="349282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BMP 图像" r:id="rId7" imgW="10682365" imgH="5291176" progId="Paint.Picture">
                  <p:embed/>
                </p:oleObj>
              </mc:Choice>
              <mc:Fallback>
                <p:oleObj name="BMP 图像" r:id="rId7" imgW="10682365" imgH="5291176" progId="Paint.Picture">
                  <p:embed/>
                  <p:pic>
                    <p:nvPicPr>
                      <p:cNvPr id="5" name="对象 4">
                        <a:extLst>
                          <a:ext uri="{FF2B5EF4-FFF2-40B4-BE49-F238E27FC236}">
                            <a16:creationId xmlns:a16="http://schemas.microsoft.com/office/drawing/2014/main" id="{C6AB4331-D3B9-4FC6-5691-52DA3573AA8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087961" y="2573451"/>
                        <a:ext cx="7045293" cy="3492820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08679592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11195"/>
    </mc:Choice>
    <mc:Fallback>
      <p:transition spd="slow" advTm="11195"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558800" y="124616"/>
            <a:ext cx="579323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创新点</a:t>
            </a:r>
            <a:r>
              <a:rPr lang="en-US" altLang="zh-CN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——</a:t>
            </a:r>
            <a:r>
              <a:rPr lang="zh-CN" altLang="en-US" sz="4000" dirty="0">
                <a:solidFill>
                  <a:srgbClr val="C00000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算法</a:t>
            </a:r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优化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0" y="648045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888FC0DE-5C64-3073-9B65-6D2C0E744E68}"/>
              </a:ext>
            </a:extLst>
          </p:cNvPr>
          <p:cNvSpPr txBox="1"/>
          <p:nvPr/>
        </p:nvSpPr>
        <p:spPr>
          <a:xfrm>
            <a:off x="452754" y="1199292"/>
            <a:ext cx="8237563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</a:rPr>
              <a:t>搭建新的算法模型</a:t>
            </a:r>
            <a:endParaRPr lang="en-US" altLang="zh-CN" sz="2800" b="1" dirty="0">
              <a:solidFill>
                <a:srgbClr val="3F1FA6"/>
              </a:solidFill>
              <a:latin typeface="华文中宋" panose="02010600040101010101" charset="-122"/>
              <a:ea typeface="华文中宋" panose="02010600040101010101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5D80040-0661-5CA6-ABBB-412A0F9F6241}"/>
              </a:ext>
            </a:extLst>
          </p:cNvPr>
          <p:cNvSpPr txBox="1"/>
          <p:nvPr/>
        </p:nvSpPr>
        <p:spPr>
          <a:xfrm>
            <a:off x="833120" y="1977691"/>
            <a:ext cx="7305040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342900" indent="-342900">
              <a:buBlip>
                <a:blip r:embed="rId4">
                  <a:extLst>
                    <a:ext uri="{96DAC541-7B7A-43D3-8B79-37D633B846F1}">
                      <asvg:svgBlip xmlns:asvg="http://schemas.microsoft.com/office/drawing/2016/SVG/main" r:embed="rId5"/>
                    </a:ext>
                  </a:extLst>
                </a:blip>
              </a:buBlip>
              <a:defRPr/>
            </a:pP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为克服“现有算法模型与目标数据空间适配度不足”的问题，此次</a:t>
            </a:r>
            <a:r>
              <a:rPr lang="zh-CN" altLang="en-US" sz="2400" dirty="0">
                <a:solidFill>
                  <a:srgbClr val="C00000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在研究的环境中采集新的数据，训练新的算法模型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。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80152DF3-FDCF-7E71-A516-5533F326A35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15012" y="3429000"/>
            <a:ext cx="4913976" cy="26854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74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8788"/>
    </mc:Choice>
    <mc:Fallback>
      <p:transition spd="slow" advTm="8788"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558800" y="124616"/>
            <a:ext cx="263144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>
                <a:solidFill>
                  <a:srgbClr val="517399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研究方案</a:t>
            </a:r>
            <a:endParaRPr lang="zh-CN" altLang="en-US" sz="4000" dirty="0">
              <a:solidFill>
                <a:srgbClr val="517399"/>
              </a:solidFill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7470" y="51383"/>
            <a:ext cx="2906529" cy="934138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0" y="6488668"/>
            <a:ext cx="9144000" cy="369332"/>
          </a:xfrm>
          <a:prstGeom prst="rect">
            <a:avLst/>
          </a:prstGeom>
          <a:solidFill>
            <a:srgbClr val="517399"/>
          </a:solidFill>
          <a:ln>
            <a:solidFill>
              <a:srgbClr val="51739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3" name="文本框 2"/>
          <p:cNvSpPr txBox="1"/>
          <p:nvPr/>
        </p:nvSpPr>
        <p:spPr>
          <a:xfrm>
            <a:off x="0" y="6488668"/>
            <a:ext cx="9144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bg1"/>
                </a:solidFill>
                <a:latin typeface="华文新魏" panose="02010800040101010101" pitchFamily="2" charset="-122"/>
                <a:ea typeface="华文新魏" panose="02010800040101010101" pitchFamily="2" charset="-122"/>
              </a:rPr>
              <a:t>新型传感器用于三维建图和精准定位</a:t>
            </a:r>
          </a:p>
        </p:txBody>
      </p:sp>
      <p:sp>
        <p:nvSpPr>
          <p:cNvPr id="12" name="矩形 11"/>
          <p:cNvSpPr/>
          <p:nvPr/>
        </p:nvSpPr>
        <p:spPr>
          <a:xfrm flipV="1">
            <a:off x="0" y="967290"/>
            <a:ext cx="9144000" cy="45719"/>
          </a:xfrm>
          <a:prstGeom prst="rect">
            <a:avLst/>
          </a:prstGeom>
          <a:gradFill flip="none" rotWithShape="1">
            <a:gsLst>
              <a:gs pos="83000">
                <a:schemeClr val="accent5">
                  <a:lumMod val="75000"/>
                </a:schemeClr>
              </a:gs>
              <a:gs pos="59000">
                <a:schemeClr val="accent5">
                  <a:lumMod val="75000"/>
                </a:schemeClr>
              </a:gs>
              <a:gs pos="0">
                <a:srgbClr val="E9F0F7"/>
              </a:gs>
              <a:gs pos="0">
                <a:srgbClr val="FFFFFF"/>
              </a:gs>
              <a:gs pos="100000">
                <a:schemeClr val="accent5">
                  <a:lumMod val="7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436880" y="1772132"/>
            <a:ext cx="810768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在</a:t>
            </a: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github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网站上选择合适的参考模型，并用其进行图像与视频的数据处理。</a:t>
            </a: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</a:t>
            </a:r>
            <a:endParaRPr lang="zh-CN" altLang="en-US" sz="2400" dirty="0">
              <a:solidFill>
                <a:schemeClr val="tx1"/>
              </a:solidFill>
              <a:latin typeface="华文楷体" panose="02010600040101010101" pitchFamily="2" charset="-122"/>
              <a:ea typeface="华文楷体" panose="02010600040101010101" pitchFamily="2" charset="-122"/>
              <a:cs typeface="+mj-cs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36880" y="1230184"/>
            <a:ext cx="858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+mj-cs"/>
              </a:rPr>
              <a:t>用参考模型处理简单数据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72245B7D-A1A8-ABA4-96A5-4304D6DE459C}"/>
              </a:ext>
            </a:extLst>
          </p:cNvPr>
          <p:cNvSpPr txBox="1"/>
          <p:nvPr/>
        </p:nvSpPr>
        <p:spPr>
          <a:xfrm>
            <a:off x="344077" y="2416539"/>
            <a:ext cx="8107680" cy="119888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</a:t>
            </a:r>
          </a:p>
          <a:p>
            <a:pPr fontAlgn="auto">
              <a:lnSpc>
                <a:spcPct val="100000"/>
              </a:lnSpc>
              <a:defRPr/>
            </a:pP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用手机设备完成构成数据集的图像和视频采集。</a:t>
            </a: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FD130EEE-BEB9-9783-7AB1-9AE5DBA3C262}"/>
              </a:ext>
            </a:extLst>
          </p:cNvPr>
          <p:cNvSpPr txBox="1"/>
          <p:nvPr/>
        </p:nvSpPr>
        <p:spPr>
          <a:xfrm>
            <a:off x="450757" y="2614852"/>
            <a:ext cx="858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+mj-cs"/>
              </a:rPr>
              <a:t>采集数据并生成数据集</a:t>
            </a: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C64D11-F52E-494D-C5ED-8913A7E82573}"/>
              </a:ext>
            </a:extLst>
          </p:cNvPr>
          <p:cNvSpPr txBox="1"/>
          <p:nvPr/>
        </p:nvSpPr>
        <p:spPr>
          <a:xfrm>
            <a:off x="352870" y="3453826"/>
            <a:ext cx="8333867" cy="2676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</a:t>
            </a:r>
          </a:p>
          <a:p>
            <a:pPr fontAlgn="auto">
              <a:lnSpc>
                <a:spcPct val="100000"/>
              </a:lnSpc>
              <a:defRPr/>
            </a:pP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本项目提出的无监督学习框架包括四个组成部分：    </a:t>
            </a:r>
            <a:endParaRPr lang="en-US" altLang="zh-CN" sz="2400" dirty="0">
              <a:latin typeface="华文楷体" panose="02010600040101010101" pitchFamily="2" charset="-122"/>
              <a:ea typeface="华文楷体" panose="02010600040101010101" pitchFamily="2" charset="-122"/>
              <a:cs typeface="+mj-cs"/>
            </a:endParaRP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DepthNet作为单目深度网络，PoseNet作为基于视觉的运动编码器，BiLSTM作为基于惯性数据的运动编码器，以及用于选择性特征融合的重加权网络。</a:t>
            </a:r>
          </a:p>
          <a:p>
            <a:pPr fontAlgn="auto">
              <a:lnSpc>
                <a:spcPct val="100000"/>
              </a:lnSpc>
              <a:defRPr/>
            </a:pPr>
            <a:r>
              <a:rPr lang="en-US" altLang="zh-CN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        </a:t>
            </a:r>
            <a:r>
              <a:rPr lang="zh-CN" altLang="en-US" sz="2400" dirty="0">
                <a:latin typeface="华文楷体" panose="02010600040101010101" pitchFamily="2" charset="-122"/>
                <a:ea typeface="华文楷体" panose="02010600040101010101" pitchFamily="2" charset="-122"/>
                <a:cs typeface="+mj-cs"/>
              </a:rPr>
              <a:t>基于此框架，设计并构造模型。</a:t>
            </a: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2810A133-5DCD-A651-23C6-0F822A899C17}"/>
              </a:ext>
            </a:extLst>
          </p:cNvPr>
          <p:cNvSpPr txBox="1"/>
          <p:nvPr/>
        </p:nvSpPr>
        <p:spPr>
          <a:xfrm>
            <a:off x="455106" y="3680084"/>
            <a:ext cx="8585200" cy="52197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457200" indent="-457200">
              <a:buFont typeface="Wingdings" panose="05000000000000000000" pitchFamily="2" charset="2"/>
              <a:buChar char="ü"/>
              <a:defRPr/>
            </a:pPr>
            <a:r>
              <a:rPr lang="zh-CN" altLang="en-US" sz="2800" b="1" dirty="0">
                <a:solidFill>
                  <a:srgbClr val="3F1FA6"/>
                </a:solidFill>
                <a:latin typeface="华文中宋" panose="02010600040101010101" charset="-122"/>
                <a:ea typeface="华文中宋" panose="02010600040101010101" charset="-122"/>
                <a:cs typeface="+mj-cs"/>
              </a:rPr>
              <a:t>模型训练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Tm="20337"/>
    </mc:Choice>
    <mc:Fallback>
      <p:transition spd="slow" advTm="20337"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WMwMWQyZGEwMTgzOWU0ZTdjZWM2OTdlZWZlY2Q3ZGE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f30e8852-840b-4377-8127-863a8b4d2bc0}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"/>
</p:tagLst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367</TotalTime>
  <Words>819</Words>
  <Application>Microsoft Office PowerPoint</Application>
  <PresentationFormat>全屏显示(4:3)</PresentationFormat>
  <Paragraphs>106</Paragraphs>
  <Slides>13</Slides>
  <Notes>2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5" baseType="lpstr">
      <vt:lpstr>等线</vt:lpstr>
      <vt:lpstr>华文楷体</vt:lpstr>
      <vt:lpstr>华文细黑</vt:lpstr>
      <vt:lpstr>华文新魏</vt:lpstr>
      <vt:lpstr>华文中宋</vt:lpstr>
      <vt:lpstr>楷体</vt:lpstr>
      <vt:lpstr>Arial</vt:lpstr>
      <vt:lpstr>Calibri</vt:lpstr>
      <vt:lpstr>Calibri Light</vt:lpstr>
      <vt:lpstr>Wingdings</vt:lpstr>
      <vt:lpstr>Office 主题​​</vt:lpstr>
      <vt:lpstr>BMP 图像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周 广有</dc:creator>
  <cp:lastModifiedBy>lijingwen0606@126.com</cp:lastModifiedBy>
  <cp:revision>105</cp:revision>
  <dcterms:created xsi:type="dcterms:W3CDTF">2021-05-22T00:20:00Z</dcterms:created>
  <dcterms:modified xsi:type="dcterms:W3CDTF">2022-06-28T03:45:22Z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5B42ED7C72CB48C9A86628979336B0BB</vt:lpwstr>
  </property>
  <property fmtid="{D5CDD505-2E9C-101B-9397-08002B2CF9AE}" pid="3" name="KSOProductBuildVer">
    <vt:lpwstr>2052-11.1.0.11830</vt:lpwstr>
  </property>
</Properties>
</file>