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Default Extension="mp4" ContentType="video/mp4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0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5" r:id="rId1"/>
  </p:sldMasterIdLst>
  <p:notesMasterIdLst>
    <p:notesMasterId r:id="rId36"/>
  </p:notesMasterIdLst>
  <p:sldIdLst>
    <p:sldId id="710" r:id="rId2"/>
    <p:sldId id="805" r:id="rId3"/>
    <p:sldId id="806" r:id="rId4"/>
    <p:sldId id="812" r:id="rId5"/>
    <p:sldId id="813" r:id="rId6"/>
    <p:sldId id="814" r:id="rId7"/>
    <p:sldId id="815" r:id="rId8"/>
    <p:sldId id="810" r:id="rId9"/>
    <p:sldId id="816" r:id="rId10"/>
    <p:sldId id="817" r:id="rId11"/>
    <p:sldId id="822" r:id="rId12"/>
    <p:sldId id="823" r:id="rId13"/>
    <p:sldId id="824" r:id="rId14"/>
    <p:sldId id="825" r:id="rId15"/>
    <p:sldId id="826" r:id="rId16"/>
    <p:sldId id="827" r:id="rId17"/>
    <p:sldId id="811" r:id="rId18"/>
    <p:sldId id="818" r:id="rId19"/>
    <p:sldId id="761" r:id="rId20"/>
    <p:sldId id="796" r:id="rId21"/>
    <p:sldId id="797" r:id="rId22"/>
    <p:sldId id="819" r:id="rId23"/>
    <p:sldId id="769" r:id="rId24"/>
    <p:sldId id="770" r:id="rId25"/>
    <p:sldId id="798" r:id="rId26"/>
    <p:sldId id="799" r:id="rId27"/>
    <p:sldId id="803" r:id="rId28"/>
    <p:sldId id="802" r:id="rId29"/>
    <p:sldId id="800" r:id="rId30"/>
    <p:sldId id="801" r:id="rId31"/>
    <p:sldId id="821" r:id="rId32"/>
    <p:sldId id="820" r:id="rId33"/>
    <p:sldId id="780" r:id="rId34"/>
    <p:sldId id="804" r:id="rId35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anose="0204050205050503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anose="0204050205050503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anose="0204050205050503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anose="0204050205050503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anose="0204050205050503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Palatino Linotype" panose="02040502050505030304" pitchFamily="18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Palatino Linotype" panose="02040502050505030304" pitchFamily="18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Palatino Linotype" panose="02040502050505030304" pitchFamily="18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Palatino Linotype" panose="02040502050505030304" pitchFamily="18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929" autoAdjust="0"/>
    <p:restoredTop sz="72148" autoAdjust="0"/>
  </p:normalViewPr>
  <p:slideViewPr>
    <p:cSldViewPr>
      <p:cViewPr varScale="1">
        <p:scale>
          <a:sx n="58" d="100"/>
          <a:sy n="58" d="100"/>
        </p:scale>
        <p:origin x="1584" y="28"/>
      </p:cViewPr>
      <p:guideLst/>
    </p:cSldViewPr>
  </p:slideViewPr>
  <p:notesTextViewPr>
    <p:cViewPr>
      <p:scale>
        <a:sx n="150" d="100"/>
        <a:sy n="150" d="100"/>
      </p:scale>
      <p:origin x="0" y="0"/>
    </p:cViewPr>
  </p:notesTextViewPr>
  <p:notesViewPr>
    <p:cSldViewPr>
      <p:cViewPr varScale="1">
        <p:scale>
          <a:sx n="52" d="100"/>
          <a:sy n="52" d="100"/>
        </p:scale>
        <p:origin x="2680" y="6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80F1402B-C1F4-4D31-885A-68A714978DAD}" type="doc">
      <dgm:prSet loTypeId="urn:microsoft.com/office/officeart/2005/8/layout/matrix1" loCatId="matrix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906CE05C-D80A-4328-9DB7-06B9C25ED8CD}">
      <dgm:prSet phldrT="[文本]"/>
      <dgm:spPr/>
      <dgm:t>
        <a:bodyPr/>
        <a:lstStyle/>
        <a:p>
          <a:r>
            <a:rPr lang="zh-CN" altLang="en-US" b="1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大创项目</a:t>
          </a:r>
        </a:p>
      </dgm:t>
    </dgm:pt>
    <dgm:pt modelId="{8DCB9DDD-7697-48B9-B8E1-F8B2F3F7806E}" type="parTrans" cxnId="{DBAAF900-0FC0-43AE-97A2-EA7996EB3B80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932CEA5-A2D9-41C0-A352-7A0E3BA9FCE3}" type="sibTrans" cxnId="{DBAAF900-0FC0-43AE-97A2-EA7996EB3B80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065C7A9A-CD2D-413B-B7DA-30DA63EBB46C}">
      <dgm:prSet phldrT="[文本]"/>
      <dgm:spPr/>
      <dgm:t>
        <a:bodyPr/>
        <a:lstStyle/>
        <a:p>
          <a:r>
            <a: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rPr>
            <a:t>课程和讲座</a:t>
          </a:r>
        </a:p>
      </dgm:t>
    </dgm:pt>
    <dgm:pt modelId="{3D7163AB-2DBE-4557-B74C-353636220127}" type="parTrans" cxnId="{45500147-11A1-4F4B-A119-E3B8C8323A25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C565A00A-CC06-4852-9B04-308139BB7516}" type="sibTrans" cxnId="{45500147-11A1-4F4B-A119-E3B8C8323A25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5CD9B77A-3790-43C1-AAA2-2BAD8D3BF8DF}">
      <dgm:prSet phldrT="[文本]"/>
      <dgm:spPr/>
      <dgm:t>
        <a:bodyPr/>
        <a:lstStyle/>
        <a:p>
          <a:r>
            <a: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rPr>
            <a:t>学科竞赛</a:t>
          </a:r>
        </a:p>
      </dgm:t>
    </dgm:pt>
    <dgm:pt modelId="{3D043D54-8543-4107-8C84-F79F3860BB44}" type="parTrans" cxnId="{23D10A6D-30C0-4251-8A62-CE1464CC5C84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6BF68387-3EAB-4A6F-B718-AA25BB6DDB44}" type="sibTrans" cxnId="{23D10A6D-30C0-4251-8A62-CE1464CC5C84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2B8E1A3-99D8-4BBA-BDEA-74C40C05F1E1}">
      <dgm:prSet phldrT="[文本]"/>
      <dgm:spPr/>
      <dgm:t>
        <a:bodyPr/>
        <a:lstStyle/>
        <a:p>
          <a:r>
            <a: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rPr>
            <a:t>专利论文</a:t>
          </a:r>
        </a:p>
      </dgm:t>
    </dgm:pt>
    <dgm:pt modelId="{6FED36E0-F729-4759-B467-9521348A9D6F}" type="parTrans" cxnId="{2DF4E1EE-0000-4BE4-BEE6-350E535B7F8F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C8D0518-B9B5-419B-8FAC-D4BEF6778FB0}" type="sibTrans" cxnId="{2DF4E1EE-0000-4BE4-BEE6-350E535B7F8F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BFEA085-2FCE-4B4A-A05C-8359517075EA}">
      <dgm:prSet phldrT="[文本]"/>
      <dgm:spPr/>
      <dgm:t>
        <a:bodyPr/>
        <a:lstStyle/>
        <a:p>
          <a:r>
            <a: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rPr>
            <a:t>其他活动</a:t>
          </a:r>
        </a:p>
      </dgm:t>
    </dgm:pt>
    <dgm:pt modelId="{2EA5FE05-6873-4825-90F4-BB733DFAD2B4}" type="parTrans" cxnId="{4A46204A-79C9-4E08-8B80-4B938FD5658C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8519B78C-498A-4F3C-ACC1-C9B45D2CE80A}" type="sibTrans" cxnId="{4A46204A-79C9-4E08-8B80-4B938FD5658C}">
      <dgm:prSet/>
      <dgm:spPr/>
      <dgm:t>
        <a:bodyPr/>
        <a:lstStyle/>
        <a:p>
          <a:endParaRPr lang="zh-CN" altLang="en-US" b="1">
            <a:latin typeface="微软雅黑" panose="020B0503020204020204" pitchFamily="34" charset="-122"/>
            <a:ea typeface="微软雅黑" panose="020B0503020204020204" pitchFamily="34" charset="-122"/>
          </a:endParaRPr>
        </a:p>
      </dgm:t>
    </dgm:pt>
    <dgm:pt modelId="{3C1F730B-E504-45B6-81AF-A77D7D9958A1}" type="pres">
      <dgm:prSet presAssocID="{80F1402B-C1F4-4D31-885A-68A714978DAD}" presName="diagram" presStyleCnt="0">
        <dgm:presLayoutVars>
          <dgm:chMax val="1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8AC573C-FACC-49B2-B597-9F39F8B2D11A}" type="pres">
      <dgm:prSet presAssocID="{80F1402B-C1F4-4D31-885A-68A714978DAD}" presName="matrix" presStyleCnt="0"/>
      <dgm:spPr/>
    </dgm:pt>
    <dgm:pt modelId="{6B73F7D8-99FB-400C-BFBE-A1606CBC3123}" type="pres">
      <dgm:prSet presAssocID="{80F1402B-C1F4-4D31-885A-68A714978DAD}" presName="tile1" presStyleLbl="node1" presStyleIdx="0" presStyleCnt="4"/>
      <dgm:spPr/>
      <dgm:t>
        <a:bodyPr/>
        <a:lstStyle/>
        <a:p>
          <a:endParaRPr lang="zh-CN" altLang="en-US"/>
        </a:p>
      </dgm:t>
    </dgm:pt>
    <dgm:pt modelId="{D08313C3-20AA-48BC-BFFC-354ACBE0BC22}" type="pres">
      <dgm:prSet presAssocID="{80F1402B-C1F4-4D31-885A-68A714978DAD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B143372-194F-4117-826A-04A9077FD4DB}" type="pres">
      <dgm:prSet presAssocID="{80F1402B-C1F4-4D31-885A-68A714978DAD}" presName="tile2" presStyleLbl="node1" presStyleIdx="1" presStyleCnt="4" custLinFactNeighborX="59456" custLinFactNeighborY="-16820"/>
      <dgm:spPr/>
      <dgm:t>
        <a:bodyPr/>
        <a:lstStyle/>
        <a:p>
          <a:endParaRPr lang="zh-CN" altLang="en-US"/>
        </a:p>
      </dgm:t>
    </dgm:pt>
    <dgm:pt modelId="{B9DD91C7-112F-4962-B111-734079243E3F}" type="pres">
      <dgm:prSet presAssocID="{80F1402B-C1F4-4D31-885A-68A714978DAD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DC59155-A881-4925-ABCB-308390E0EA17}" type="pres">
      <dgm:prSet presAssocID="{80F1402B-C1F4-4D31-885A-68A714978DAD}" presName="tile3" presStyleLbl="node1" presStyleIdx="2" presStyleCnt="4"/>
      <dgm:spPr/>
      <dgm:t>
        <a:bodyPr/>
        <a:lstStyle/>
        <a:p>
          <a:endParaRPr lang="zh-CN" altLang="en-US"/>
        </a:p>
      </dgm:t>
    </dgm:pt>
    <dgm:pt modelId="{ADE3EA9F-C081-459D-9F06-A6E196C11632}" type="pres">
      <dgm:prSet presAssocID="{80F1402B-C1F4-4D31-885A-68A714978DAD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DD44B8D-608D-4723-808D-1FE0201542F5}" type="pres">
      <dgm:prSet presAssocID="{80F1402B-C1F4-4D31-885A-68A714978DAD}" presName="tile4" presStyleLbl="node1" presStyleIdx="3" presStyleCnt="4"/>
      <dgm:spPr/>
      <dgm:t>
        <a:bodyPr/>
        <a:lstStyle/>
        <a:p>
          <a:endParaRPr lang="zh-CN" altLang="en-US"/>
        </a:p>
      </dgm:t>
    </dgm:pt>
    <dgm:pt modelId="{10BF61DC-8431-42FB-AFC8-6B9002A1E759}" type="pres">
      <dgm:prSet presAssocID="{80F1402B-C1F4-4D31-885A-68A714978DAD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81B15F5-D272-4250-B492-17FB9E9E5338}" type="pres">
      <dgm:prSet presAssocID="{80F1402B-C1F4-4D31-885A-68A714978DAD}" presName="centerTile" presStyleLbl="fgShp" presStyleIdx="0" presStyleCnt="1" custScaleX="137931" custScaleY="128171">
        <dgm:presLayoutVars>
          <dgm:chMax val="0"/>
          <dgm:chPref val="0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6D6365DA-96DE-46DD-8BAB-E6BB05A219CF}" type="presOf" srcId="{3BFEA085-2FCE-4B4A-A05C-8359517075EA}" destId="{10BF61DC-8431-42FB-AFC8-6B9002A1E759}" srcOrd="1" destOrd="0" presId="urn:microsoft.com/office/officeart/2005/8/layout/matrix1"/>
    <dgm:cxn modelId="{C46EB19A-880B-4648-B800-DDC0386002BA}" type="presOf" srcId="{5CD9B77A-3790-43C1-AAA2-2BAD8D3BF8DF}" destId="{B9DD91C7-112F-4962-B111-734079243E3F}" srcOrd="1" destOrd="0" presId="urn:microsoft.com/office/officeart/2005/8/layout/matrix1"/>
    <dgm:cxn modelId="{6066A3B0-4598-4A58-B84D-8730124BF6DF}" type="presOf" srcId="{065C7A9A-CD2D-413B-B7DA-30DA63EBB46C}" destId="{6B73F7D8-99FB-400C-BFBE-A1606CBC3123}" srcOrd="0" destOrd="0" presId="urn:microsoft.com/office/officeart/2005/8/layout/matrix1"/>
    <dgm:cxn modelId="{4A46204A-79C9-4E08-8B80-4B938FD5658C}" srcId="{906CE05C-D80A-4328-9DB7-06B9C25ED8CD}" destId="{3BFEA085-2FCE-4B4A-A05C-8359517075EA}" srcOrd="3" destOrd="0" parTransId="{2EA5FE05-6873-4825-90F4-BB733DFAD2B4}" sibTransId="{8519B78C-498A-4F3C-ACC1-C9B45D2CE80A}"/>
    <dgm:cxn modelId="{0D8220C5-F702-40F4-A863-CA0104E5B523}" type="presOf" srcId="{3BFEA085-2FCE-4B4A-A05C-8359517075EA}" destId="{EDD44B8D-608D-4723-808D-1FE0201542F5}" srcOrd="0" destOrd="0" presId="urn:microsoft.com/office/officeart/2005/8/layout/matrix1"/>
    <dgm:cxn modelId="{97FDB71D-882E-41E2-8040-4A0DECCCD854}" type="presOf" srcId="{80F1402B-C1F4-4D31-885A-68A714978DAD}" destId="{3C1F730B-E504-45B6-81AF-A77D7D9958A1}" srcOrd="0" destOrd="0" presId="urn:microsoft.com/office/officeart/2005/8/layout/matrix1"/>
    <dgm:cxn modelId="{2DF4E1EE-0000-4BE4-BEE6-350E535B7F8F}" srcId="{906CE05C-D80A-4328-9DB7-06B9C25ED8CD}" destId="{82B8E1A3-99D8-4BBA-BDEA-74C40C05F1E1}" srcOrd="2" destOrd="0" parTransId="{6FED36E0-F729-4759-B467-9521348A9D6F}" sibTransId="{3C8D0518-B9B5-419B-8FAC-D4BEF6778FB0}"/>
    <dgm:cxn modelId="{DBAAF900-0FC0-43AE-97A2-EA7996EB3B80}" srcId="{80F1402B-C1F4-4D31-885A-68A714978DAD}" destId="{906CE05C-D80A-4328-9DB7-06B9C25ED8CD}" srcOrd="0" destOrd="0" parTransId="{8DCB9DDD-7697-48B9-B8E1-F8B2F3F7806E}" sibTransId="{6932CEA5-A2D9-41C0-A352-7A0E3BA9FCE3}"/>
    <dgm:cxn modelId="{23D10A6D-30C0-4251-8A62-CE1464CC5C84}" srcId="{906CE05C-D80A-4328-9DB7-06B9C25ED8CD}" destId="{5CD9B77A-3790-43C1-AAA2-2BAD8D3BF8DF}" srcOrd="1" destOrd="0" parTransId="{3D043D54-8543-4107-8C84-F79F3860BB44}" sibTransId="{6BF68387-3EAB-4A6F-B718-AA25BB6DDB44}"/>
    <dgm:cxn modelId="{45500147-11A1-4F4B-A119-E3B8C8323A25}" srcId="{906CE05C-D80A-4328-9DB7-06B9C25ED8CD}" destId="{065C7A9A-CD2D-413B-B7DA-30DA63EBB46C}" srcOrd="0" destOrd="0" parTransId="{3D7163AB-2DBE-4557-B74C-353636220127}" sibTransId="{C565A00A-CC06-4852-9B04-308139BB7516}"/>
    <dgm:cxn modelId="{FD97EC8D-C80D-4E53-9CF5-8CC0F26BD6DF}" type="presOf" srcId="{065C7A9A-CD2D-413B-B7DA-30DA63EBB46C}" destId="{D08313C3-20AA-48BC-BFFC-354ACBE0BC22}" srcOrd="1" destOrd="0" presId="urn:microsoft.com/office/officeart/2005/8/layout/matrix1"/>
    <dgm:cxn modelId="{6D99EB98-0603-4E04-9DA4-DE796A25E5EF}" type="presOf" srcId="{5CD9B77A-3790-43C1-AAA2-2BAD8D3BF8DF}" destId="{AB143372-194F-4117-826A-04A9077FD4DB}" srcOrd="0" destOrd="0" presId="urn:microsoft.com/office/officeart/2005/8/layout/matrix1"/>
    <dgm:cxn modelId="{60C8BC80-CCB8-4C68-A452-49143571557E}" type="presOf" srcId="{906CE05C-D80A-4328-9DB7-06B9C25ED8CD}" destId="{181B15F5-D272-4250-B492-17FB9E9E5338}" srcOrd="0" destOrd="0" presId="urn:microsoft.com/office/officeart/2005/8/layout/matrix1"/>
    <dgm:cxn modelId="{5925F533-D3F9-4DCB-A875-9E81170BF79E}" type="presOf" srcId="{82B8E1A3-99D8-4BBA-BDEA-74C40C05F1E1}" destId="{CDC59155-A881-4925-ABCB-308390E0EA17}" srcOrd="0" destOrd="0" presId="urn:microsoft.com/office/officeart/2005/8/layout/matrix1"/>
    <dgm:cxn modelId="{A2A0A949-78AE-425D-A9E0-A9A2C5B86F89}" type="presOf" srcId="{82B8E1A3-99D8-4BBA-BDEA-74C40C05F1E1}" destId="{ADE3EA9F-C081-459D-9F06-A6E196C11632}" srcOrd="1" destOrd="0" presId="urn:microsoft.com/office/officeart/2005/8/layout/matrix1"/>
    <dgm:cxn modelId="{BA61A6BA-22D4-4E32-9CDB-F8F769406817}" type="presParOf" srcId="{3C1F730B-E504-45B6-81AF-A77D7D9958A1}" destId="{38AC573C-FACC-49B2-B597-9F39F8B2D11A}" srcOrd="0" destOrd="0" presId="urn:microsoft.com/office/officeart/2005/8/layout/matrix1"/>
    <dgm:cxn modelId="{00C55687-7450-4D6D-B0A6-0A16ED802156}" type="presParOf" srcId="{38AC573C-FACC-49B2-B597-9F39F8B2D11A}" destId="{6B73F7D8-99FB-400C-BFBE-A1606CBC3123}" srcOrd="0" destOrd="0" presId="urn:microsoft.com/office/officeart/2005/8/layout/matrix1"/>
    <dgm:cxn modelId="{C78B4567-C28B-495F-8E3F-88EF7C1803B4}" type="presParOf" srcId="{38AC573C-FACC-49B2-B597-9F39F8B2D11A}" destId="{D08313C3-20AA-48BC-BFFC-354ACBE0BC22}" srcOrd="1" destOrd="0" presId="urn:microsoft.com/office/officeart/2005/8/layout/matrix1"/>
    <dgm:cxn modelId="{489C1458-1552-4197-86A4-4B889E265FC7}" type="presParOf" srcId="{38AC573C-FACC-49B2-B597-9F39F8B2D11A}" destId="{AB143372-194F-4117-826A-04A9077FD4DB}" srcOrd="2" destOrd="0" presId="urn:microsoft.com/office/officeart/2005/8/layout/matrix1"/>
    <dgm:cxn modelId="{C96EA14D-AB25-4D6D-967F-197E13E49FB2}" type="presParOf" srcId="{38AC573C-FACC-49B2-B597-9F39F8B2D11A}" destId="{B9DD91C7-112F-4962-B111-734079243E3F}" srcOrd="3" destOrd="0" presId="urn:microsoft.com/office/officeart/2005/8/layout/matrix1"/>
    <dgm:cxn modelId="{025EC624-833F-43F3-A96B-C2C512E7EB73}" type="presParOf" srcId="{38AC573C-FACC-49B2-B597-9F39F8B2D11A}" destId="{CDC59155-A881-4925-ABCB-308390E0EA17}" srcOrd="4" destOrd="0" presId="urn:microsoft.com/office/officeart/2005/8/layout/matrix1"/>
    <dgm:cxn modelId="{7FE48B56-BE32-4E21-B203-3DB560B565A8}" type="presParOf" srcId="{38AC573C-FACC-49B2-B597-9F39F8B2D11A}" destId="{ADE3EA9F-C081-459D-9F06-A6E196C11632}" srcOrd="5" destOrd="0" presId="urn:microsoft.com/office/officeart/2005/8/layout/matrix1"/>
    <dgm:cxn modelId="{5E7A450F-5657-492F-9039-F4B7667FB969}" type="presParOf" srcId="{38AC573C-FACC-49B2-B597-9F39F8B2D11A}" destId="{EDD44B8D-608D-4723-808D-1FE0201542F5}" srcOrd="6" destOrd="0" presId="urn:microsoft.com/office/officeart/2005/8/layout/matrix1"/>
    <dgm:cxn modelId="{5CFFB3D3-2BCB-4772-ABB4-C315054ADF1E}" type="presParOf" srcId="{38AC573C-FACC-49B2-B597-9F39F8B2D11A}" destId="{10BF61DC-8431-42FB-AFC8-6B9002A1E759}" srcOrd="7" destOrd="0" presId="urn:microsoft.com/office/officeart/2005/8/layout/matrix1"/>
    <dgm:cxn modelId="{536A2E12-FF07-4F2C-B586-6BE6DBF738EE}" type="presParOf" srcId="{3C1F730B-E504-45B6-81AF-A77D7D9958A1}" destId="{181B15F5-D272-4250-B492-17FB9E9E5338}" srcOrd="1" destOrd="0" presId="urn:microsoft.com/office/officeart/2005/8/layout/matrix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D6FBB8A1-2E68-459B-8B4C-C0C8BB6AE818}" type="doc">
      <dgm:prSet loTypeId="urn:microsoft.com/office/officeart/2005/8/layout/hProcess6" loCatId="process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zh-CN" altLang="en-US"/>
        </a:p>
      </dgm:t>
    </dgm:pt>
    <dgm:pt modelId="{5B5BED78-2159-4058-9EBE-A0192634AD88}">
      <dgm:prSet phldrT="[文本]"/>
      <dgm:spPr/>
      <dgm:t>
        <a:bodyPr/>
        <a:lstStyle/>
        <a:p>
          <a:r>
            <a:rPr lang="en-US" altLang="zh-CN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</a:t>
          </a:r>
          <a:r>
            <a: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月</a:t>
          </a:r>
        </a:p>
      </dgm:t>
    </dgm:pt>
    <dgm:pt modelId="{F3A9396C-2B6E-4248-BBC2-E2E792BFB856}" type="parTrans" cxnId="{A7AB893B-530C-49A2-B904-247D6DD6EDB7}">
      <dgm:prSet/>
      <dgm:spPr/>
      <dgm:t>
        <a:bodyPr/>
        <a:lstStyle/>
        <a:p>
          <a:endParaRPr lang="zh-CN" altLang="en-US"/>
        </a:p>
      </dgm:t>
    </dgm:pt>
    <dgm:pt modelId="{EAA7B628-51B9-420A-BD94-C4904A847ECD}" type="sibTrans" cxnId="{A7AB893B-530C-49A2-B904-247D6DD6EDB7}">
      <dgm:prSet/>
      <dgm:spPr/>
      <dgm:t>
        <a:bodyPr/>
        <a:lstStyle/>
        <a:p>
          <a:endParaRPr lang="zh-CN" altLang="en-US"/>
        </a:p>
      </dgm:t>
    </dgm:pt>
    <dgm:pt modelId="{27FA2D2D-87B6-4345-A371-333E7C653487}">
      <dgm:prSet phldrT="[文本]"/>
      <dgm:spPr/>
      <dgm:t>
        <a:bodyPr/>
        <a:lstStyle/>
        <a:p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</a:rPr>
            <a:t>开题答辩</a:t>
          </a:r>
        </a:p>
      </dgm:t>
    </dgm:pt>
    <dgm:pt modelId="{35E62263-A463-49E7-9D08-5A89BBEEA83E}" type="parTrans" cxnId="{067730F1-9725-484B-B2EA-02738F61B49C}">
      <dgm:prSet/>
      <dgm:spPr/>
      <dgm:t>
        <a:bodyPr/>
        <a:lstStyle/>
        <a:p>
          <a:endParaRPr lang="zh-CN" altLang="en-US"/>
        </a:p>
      </dgm:t>
    </dgm:pt>
    <dgm:pt modelId="{5B867F6A-A3E0-4718-8012-04B25DD8C760}" type="sibTrans" cxnId="{067730F1-9725-484B-B2EA-02738F61B49C}">
      <dgm:prSet/>
      <dgm:spPr/>
      <dgm:t>
        <a:bodyPr/>
        <a:lstStyle/>
        <a:p>
          <a:endParaRPr lang="zh-CN" altLang="en-US"/>
        </a:p>
      </dgm:t>
    </dgm:pt>
    <dgm:pt modelId="{B36D844F-4DB8-4AE6-8430-155A7BE1CE3A}">
      <dgm:prSet phldrT="[文本]"/>
      <dgm:spPr/>
      <dgm:t>
        <a:bodyPr/>
        <a:lstStyle/>
        <a:p>
          <a:r>
            <a:rPr lang="en-US" altLang="zh-CN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</a:t>
          </a:r>
          <a:r>
            <a: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月</a:t>
          </a:r>
        </a:p>
      </dgm:t>
    </dgm:pt>
    <dgm:pt modelId="{79E32228-21E8-4865-96AD-0841958F0E8F}" type="parTrans" cxnId="{51CC2379-4301-47AB-BF22-EDC65A2A725E}">
      <dgm:prSet/>
      <dgm:spPr/>
      <dgm:t>
        <a:bodyPr/>
        <a:lstStyle/>
        <a:p>
          <a:endParaRPr lang="zh-CN" altLang="en-US"/>
        </a:p>
      </dgm:t>
    </dgm:pt>
    <dgm:pt modelId="{E3F513AC-65E4-426C-A465-DC754BA0AB58}" type="sibTrans" cxnId="{51CC2379-4301-47AB-BF22-EDC65A2A725E}">
      <dgm:prSet/>
      <dgm:spPr/>
      <dgm:t>
        <a:bodyPr/>
        <a:lstStyle/>
        <a:p>
          <a:endParaRPr lang="zh-CN" altLang="en-US"/>
        </a:p>
      </dgm:t>
    </dgm:pt>
    <dgm:pt modelId="{CFE8FC43-32D9-4173-9B1D-D20DB24CE157}">
      <dgm:prSet phldrT="[文本]"/>
      <dgm:spPr/>
      <dgm:t>
        <a:bodyPr/>
        <a:lstStyle/>
        <a:p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</a:rPr>
            <a:t>进度检查</a:t>
          </a:r>
        </a:p>
      </dgm:t>
    </dgm:pt>
    <dgm:pt modelId="{AFE5B282-8661-46B5-B91C-F91E49E34045}" type="parTrans" cxnId="{CE7AB221-4ED2-497B-96AD-1292F7DEF901}">
      <dgm:prSet/>
      <dgm:spPr/>
      <dgm:t>
        <a:bodyPr/>
        <a:lstStyle/>
        <a:p>
          <a:endParaRPr lang="zh-CN" altLang="en-US"/>
        </a:p>
      </dgm:t>
    </dgm:pt>
    <dgm:pt modelId="{767202C5-6398-4F4B-8D39-FB1A9C479C9C}" type="sibTrans" cxnId="{CE7AB221-4ED2-497B-96AD-1292F7DEF901}">
      <dgm:prSet/>
      <dgm:spPr/>
      <dgm:t>
        <a:bodyPr/>
        <a:lstStyle/>
        <a:p>
          <a:endParaRPr lang="zh-CN" altLang="en-US"/>
        </a:p>
      </dgm:t>
    </dgm:pt>
    <dgm:pt modelId="{613BFDC1-7D08-4D17-BBF8-9B6FA74F71B4}">
      <dgm:prSet phldrT="[文本]"/>
      <dgm:spPr/>
      <dgm:t>
        <a:bodyPr/>
        <a:lstStyle/>
        <a:p>
          <a:r>
            <a:rPr lang="en-US" altLang="zh-CN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10</a:t>
          </a:r>
          <a:r>
            <a: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月</a:t>
          </a:r>
        </a:p>
      </dgm:t>
    </dgm:pt>
    <dgm:pt modelId="{13583C6A-DEB5-4C6F-8D0F-A7DC703F9B96}" type="parTrans" cxnId="{45FD6BE3-FE6E-4C09-9C22-AEC1DF05F7AF}">
      <dgm:prSet/>
      <dgm:spPr/>
      <dgm:t>
        <a:bodyPr/>
        <a:lstStyle/>
        <a:p>
          <a:endParaRPr lang="zh-CN" altLang="en-US"/>
        </a:p>
      </dgm:t>
    </dgm:pt>
    <dgm:pt modelId="{462DABFD-13B2-4D6A-9582-6E89F8A57C9A}" type="sibTrans" cxnId="{45FD6BE3-FE6E-4C09-9C22-AEC1DF05F7AF}">
      <dgm:prSet/>
      <dgm:spPr/>
      <dgm:t>
        <a:bodyPr/>
        <a:lstStyle/>
        <a:p>
          <a:endParaRPr lang="zh-CN" altLang="en-US"/>
        </a:p>
      </dgm:t>
    </dgm:pt>
    <dgm:pt modelId="{789C669F-64E5-4C4F-8316-B88BA3073238}">
      <dgm:prSet phldrT="[文本]"/>
      <dgm:spPr/>
      <dgm:t>
        <a:bodyPr/>
        <a:lstStyle/>
        <a:p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</a:rPr>
            <a:t>中期检查</a:t>
          </a:r>
        </a:p>
      </dgm:t>
    </dgm:pt>
    <dgm:pt modelId="{E07F5184-2A12-4E09-A2F8-F533DE19034F}" type="parTrans" cxnId="{0979F32A-C9C0-4AE2-A04F-F072234E397E}">
      <dgm:prSet/>
      <dgm:spPr/>
      <dgm:t>
        <a:bodyPr/>
        <a:lstStyle/>
        <a:p>
          <a:endParaRPr lang="zh-CN" altLang="en-US"/>
        </a:p>
      </dgm:t>
    </dgm:pt>
    <dgm:pt modelId="{A7AA841A-A5DD-43D1-B257-524E15E5DBE0}" type="sibTrans" cxnId="{0979F32A-C9C0-4AE2-A04F-F072234E397E}">
      <dgm:prSet/>
      <dgm:spPr/>
      <dgm:t>
        <a:bodyPr/>
        <a:lstStyle/>
        <a:p>
          <a:endParaRPr lang="zh-CN" altLang="en-US"/>
        </a:p>
      </dgm:t>
    </dgm:pt>
    <dgm:pt modelId="{40B26739-C429-4C48-B190-F75F19CB614B}">
      <dgm:prSet/>
      <dgm:spPr/>
      <dgm:t>
        <a:bodyPr/>
        <a:lstStyle/>
        <a:p>
          <a:r>
            <a:rPr lang="en-US" altLang="zh-CN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</a:t>
          </a:r>
          <a:r>
            <a: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月</a:t>
          </a:r>
        </a:p>
      </dgm:t>
    </dgm:pt>
    <dgm:pt modelId="{113CB387-3DD4-48E8-902E-03D9BE7F76F5}" type="parTrans" cxnId="{F77C852E-0E00-4850-BA02-CE8687CF40E1}">
      <dgm:prSet/>
      <dgm:spPr/>
      <dgm:t>
        <a:bodyPr/>
        <a:lstStyle/>
        <a:p>
          <a:endParaRPr lang="zh-CN" altLang="en-US"/>
        </a:p>
      </dgm:t>
    </dgm:pt>
    <dgm:pt modelId="{0E298A73-0463-483D-A7A8-5FD223371049}" type="sibTrans" cxnId="{F77C852E-0E00-4850-BA02-CE8687CF40E1}">
      <dgm:prSet/>
      <dgm:spPr/>
      <dgm:t>
        <a:bodyPr/>
        <a:lstStyle/>
        <a:p>
          <a:endParaRPr lang="zh-CN" altLang="en-US"/>
        </a:p>
      </dgm:t>
    </dgm:pt>
    <dgm:pt modelId="{706FD62C-4693-4343-AA8E-8F5BAB1A31D1}">
      <dgm:prSet/>
      <dgm:spPr/>
      <dgm:t>
        <a:bodyPr/>
        <a:lstStyle/>
        <a:p>
          <a:r>
            <a:rPr lang="en-US" altLang="zh-CN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</a:t>
          </a:r>
          <a:r>
            <a:rPr lang="zh-CN" altLang="en-US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月</a:t>
          </a:r>
        </a:p>
      </dgm:t>
    </dgm:pt>
    <dgm:pt modelId="{1516D161-4CD5-45A9-96BA-8BE2BD8C71C8}" type="parTrans" cxnId="{3FEA84CB-BC38-4D29-82B6-7A7BC8847809}">
      <dgm:prSet/>
      <dgm:spPr/>
      <dgm:t>
        <a:bodyPr/>
        <a:lstStyle/>
        <a:p>
          <a:endParaRPr lang="zh-CN" altLang="en-US"/>
        </a:p>
      </dgm:t>
    </dgm:pt>
    <dgm:pt modelId="{0DF5126A-D6A5-4409-B3B2-5CDF4332A7A0}" type="sibTrans" cxnId="{3FEA84CB-BC38-4D29-82B6-7A7BC8847809}">
      <dgm:prSet/>
      <dgm:spPr/>
      <dgm:t>
        <a:bodyPr/>
        <a:lstStyle/>
        <a:p>
          <a:endParaRPr lang="zh-CN" altLang="en-US"/>
        </a:p>
      </dgm:t>
    </dgm:pt>
    <dgm:pt modelId="{9EE32754-BAA0-4201-A7F1-06066CB20546}">
      <dgm:prSet/>
      <dgm:spPr/>
      <dgm:t>
        <a:bodyPr/>
        <a:lstStyle/>
        <a:p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</a:rPr>
            <a:t>进度检查</a:t>
          </a:r>
        </a:p>
      </dgm:t>
    </dgm:pt>
    <dgm:pt modelId="{59BD5FE9-C6B5-49A4-91A7-459DCDDA8E62}" type="parTrans" cxnId="{8C640148-FEB9-4ADE-99F5-6DB64B8C2633}">
      <dgm:prSet/>
      <dgm:spPr/>
      <dgm:t>
        <a:bodyPr/>
        <a:lstStyle/>
        <a:p>
          <a:endParaRPr lang="zh-CN" altLang="en-US"/>
        </a:p>
      </dgm:t>
    </dgm:pt>
    <dgm:pt modelId="{9636D96F-D4B1-4431-9558-E8325A1017D4}" type="sibTrans" cxnId="{8C640148-FEB9-4ADE-99F5-6DB64B8C2633}">
      <dgm:prSet/>
      <dgm:spPr/>
      <dgm:t>
        <a:bodyPr/>
        <a:lstStyle/>
        <a:p>
          <a:endParaRPr lang="zh-CN" altLang="en-US"/>
        </a:p>
      </dgm:t>
    </dgm:pt>
    <dgm:pt modelId="{B4861474-F89F-45E3-8D29-002B5438E00C}">
      <dgm:prSet/>
      <dgm:spPr/>
      <dgm:t>
        <a:bodyPr/>
        <a:lstStyle/>
        <a:p>
          <a:r>
            <a:rPr lang="zh-CN" altLang="en-US" dirty="0">
              <a:latin typeface="微软雅黑" panose="020B0503020204020204" pitchFamily="34" charset="-122"/>
              <a:ea typeface="微软雅黑" panose="020B0503020204020204" pitchFamily="34" charset="-122"/>
            </a:rPr>
            <a:t>结题答辩</a:t>
          </a:r>
        </a:p>
      </dgm:t>
    </dgm:pt>
    <dgm:pt modelId="{EF04BAF6-5908-468B-BE92-0E320281656B}" type="parTrans" cxnId="{C94DA87D-1B4E-4547-9791-CD62FD0CCA2C}">
      <dgm:prSet/>
      <dgm:spPr/>
      <dgm:t>
        <a:bodyPr/>
        <a:lstStyle/>
        <a:p>
          <a:endParaRPr lang="zh-CN" altLang="en-US"/>
        </a:p>
      </dgm:t>
    </dgm:pt>
    <dgm:pt modelId="{83451544-B458-4346-B23F-D3FB38BCC9D5}" type="sibTrans" cxnId="{C94DA87D-1B4E-4547-9791-CD62FD0CCA2C}">
      <dgm:prSet/>
      <dgm:spPr/>
      <dgm:t>
        <a:bodyPr/>
        <a:lstStyle/>
        <a:p>
          <a:endParaRPr lang="zh-CN" altLang="en-US"/>
        </a:p>
      </dgm:t>
    </dgm:pt>
    <dgm:pt modelId="{4A053F71-63C8-4823-8D8C-4958D94651E1}" type="pres">
      <dgm:prSet presAssocID="{D6FBB8A1-2E68-459B-8B4C-C0C8BB6AE818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5BAB252-72CD-45DB-B5C4-132293FEF2F6}" type="pres">
      <dgm:prSet presAssocID="{5B5BED78-2159-4058-9EBE-A0192634AD88}" presName="compNode" presStyleCnt="0"/>
      <dgm:spPr/>
    </dgm:pt>
    <dgm:pt modelId="{DB11EBCE-96A3-419F-AF0E-CE4E11CB4826}" type="pres">
      <dgm:prSet presAssocID="{5B5BED78-2159-4058-9EBE-A0192634AD88}" presName="noGeometry" presStyleCnt="0"/>
      <dgm:spPr/>
    </dgm:pt>
    <dgm:pt modelId="{D07397B8-3F0F-40C0-9ECD-A1CA267D8835}" type="pres">
      <dgm:prSet presAssocID="{5B5BED78-2159-4058-9EBE-A0192634AD88}" presName="childTextVisible" presStyleLbl="bgAccFollowNode1" presStyleIdx="0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5579CEB5-2CBE-4248-975C-ADCC9E7387E6}" type="pres">
      <dgm:prSet presAssocID="{5B5BED78-2159-4058-9EBE-A0192634AD88}" presName="childTextHidden" presStyleLbl="bgAccFollowNode1" presStyleIdx="0" presStyleCnt="5"/>
      <dgm:spPr/>
      <dgm:t>
        <a:bodyPr/>
        <a:lstStyle/>
        <a:p>
          <a:endParaRPr lang="zh-CN" altLang="en-US"/>
        </a:p>
      </dgm:t>
    </dgm:pt>
    <dgm:pt modelId="{81BFEE41-B6A7-4387-820C-2BD809BBCC6F}" type="pres">
      <dgm:prSet presAssocID="{5B5BED78-2159-4058-9EBE-A0192634AD88}" presName="parentText" presStyleLbl="node1" presStyleIdx="0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B1A854B-2686-4C57-AD9D-5E5D23E1AF96}" type="pres">
      <dgm:prSet presAssocID="{5B5BED78-2159-4058-9EBE-A0192634AD88}" presName="aSpace" presStyleCnt="0"/>
      <dgm:spPr/>
    </dgm:pt>
    <dgm:pt modelId="{4E2A2994-BED2-4DDF-8352-E427AD886BB3}" type="pres">
      <dgm:prSet presAssocID="{B36D844F-4DB8-4AE6-8430-155A7BE1CE3A}" presName="compNode" presStyleCnt="0"/>
      <dgm:spPr/>
    </dgm:pt>
    <dgm:pt modelId="{188B2CAD-809E-4D94-8D36-AB00151F27E7}" type="pres">
      <dgm:prSet presAssocID="{B36D844F-4DB8-4AE6-8430-155A7BE1CE3A}" presName="noGeometry" presStyleCnt="0"/>
      <dgm:spPr/>
    </dgm:pt>
    <dgm:pt modelId="{208419A3-AC19-4896-B2AB-B61D468410A5}" type="pres">
      <dgm:prSet presAssocID="{B36D844F-4DB8-4AE6-8430-155A7BE1CE3A}" presName="childTextVisible" presStyleLbl="bgAccFollowNode1" presStyleIdx="1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71349DA3-717F-43E3-B088-55168EEB5785}" type="pres">
      <dgm:prSet presAssocID="{B36D844F-4DB8-4AE6-8430-155A7BE1CE3A}" presName="childTextHidden" presStyleLbl="bgAccFollowNode1" presStyleIdx="1" presStyleCnt="5"/>
      <dgm:spPr/>
      <dgm:t>
        <a:bodyPr/>
        <a:lstStyle/>
        <a:p>
          <a:endParaRPr lang="zh-CN" altLang="en-US"/>
        </a:p>
      </dgm:t>
    </dgm:pt>
    <dgm:pt modelId="{A259C74B-AAC9-4CF8-A93A-5EDD32C387A2}" type="pres">
      <dgm:prSet presAssocID="{B36D844F-4DB8-4AE6-8430-155A7BE1CE3A}" presName="parentText" presStyleLbl="node1" presStyleIdx="1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F8F1A29-E6E6-430B-A2BE-8696ED7109EF}" type="pres">
      <dgm:prSet presAssocID="{B36D844F-4DB8-4AE6-8430-155A7BE1CE3A}" presName="aSpace" presStyleCnt="0"/>
      <dgm:spPr/>
    </dgm:pt>
    <dgm:pt modelId="{F5D03428-ACCB-4325-A8E7-E4D0DD002644}" type="pres">
      <dgm:prSet presAssocID="{613BFDC1-7D08-4D17-BBF8-9B6FA74F71B4}" presName="compNode" presStyleCnt="0"/>
      <dgm:spPr/>
    </dgm:pt>
    <dgm:pt modelId="{B19E322E-1E29-46E9-ACC0-D1757378BFC5}" type="pres">
      <dgm:prSet presAssocID="{613BFDC1-7D08-4D17-BBF8-9B6FA74F71B4}" presName="noGeometry" presStyleCnt="0"/>
      <dgm:spPr/>
    </dgm:pt>
    <dgm:pt modelId="{C8C7BE0B-2770-4D21-9B06-B3878C88D2B8}" type="pres">
      <dgm:prSet presAssocID="{613BFDC1-7D08-4D17-BBF8-9B6FA74F71B4}" presName="childTextVisible" presStyleLbl="bgAccFollowNode1" presStyleIdx="2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D9F3A31-69C6-4E2E-BAAC-FE4C290BD5A3}" type="pres">
      <dgm:prSet presAssocID="{613BFDC1-7D08-4D17-BBF8-9B6FA74F71B4}" presName="childTextHidden" presStyleLbl="bgAccFollowNode1" presStyleIdx="2" presStyleCnt="5"/>
      <dgm:spPr/>
      <dgm:t>
        <a:bodyPr/>
        <a:lstStyle/>
        <a:p>
          <a:endParaRPr lang="zh-CN" altLang="en-US"/>
        </a:p>
      </dgm:t>
    </dgm:pt>
    <dgm:pt modelId="{9A49ECE0-2160-4D43-B5FF-DE78203D81D8}" type="pres">
      <dgm:prSet presAssocID="{613BFDC1-7D08-4D17-BBF8-9B6FA74F71B4}" presName="parentText" presStyleLbl="node1" presStyleIdx="2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C345415-1FEE-42E4-B60E-939C3D053F9D}" type="pres">
      <dgm:prSet presAssocID="{613BFDC1-7D08-4D17-BBF8-9B6FA74F71B4}" presName="aSpace" presStyleCnt="0"/>
      <dgm:spPr/>
    </dgm:pt>
    <dgm:pt modelId="{0048B9DD-E93E-40E8-A5E3-1FD34AEF80E4}" type="pres">
      <dgm:prSet presAssocID="{40B26739-C429-4C48-B190-F75F19CB614B}" presName="compNode" presStyleCnt="0"/>
      <dgm:spPr/>
    </dgm:pt>
    <dgm:pt modelId="{4A22D76E-B039-4AD1-94FA-B594125CECCF}" type="pres">
      <dgm:prSet presAssocID="{40B26739-C429-4C48-B190-F75F19CB614B}" presName="noGeometry" presStyleCnt="0"/>
      <dgm:spPr/>
    </dgm:pt>
    <dgm:pt modelId="{FD950BD3-27EA-4BC9-89BB-1B6BC016C6D8}" type="pres">
      <dgm:prSet presAssocID="{40B26739-C429-4C48-B190-F75F19CB614B}" presName="childTextVisible" presStyleLbl="bgAccFollowNode1" presStyleIdx="3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F70C5FC-1106-4580-8A12-B37249DC1803}" type="pres">
      <dgm:prSet presAssocID="{40B26739-C429-4C48-B190-F75F19CB614B}" presName="childTextHidden" presStyleLbl="bgAccFollowNode1" presStyleIdx="3" presStyleCnt="5"/>
      <dgm:spPr/>
      <dgm:t>
        <a:bodyPr/>
        <a:lstStyle/>
        <a:p>
          <a:endParaRPr lang="zh-CN" altLang="en-US"/>
        </a:p>
      </dgm:t>
    </dgm:pt>
    <dgm:pt modelId="{6C2B6F80-379F-427E-8768-9845DC17F061}" type="pres">
      <dgm:prSet presAssocID="{40B26739-C429-4C48-B190-F75F19CB614B}" presName="parentText" presStyleLbl="node1" presStyleIdx="3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08362A2-C46F-48BC-B82B-41EA1A65C676}" type="pres">
      <dgm:prSet presAssocID="{40B26739-C429-4C48-B190-F75F19CB614B}" presName="aSpace" presStyleCnt="0"/>
      <dgm:spPr/>
    </dgm:pt>
    <dgm:pt modelId="{E0242652-D7E0-4D70-B38A-709641998048}" type="pres">
      <dgm:prSet presAssocID="{706FD62C-4693-4343-AA8E-8F5BAB1A31D1}" presName="compNode" presStyleCnt="0"/>
      <dgm:spPr/>
    </dgm:pt>
    <dgm:pt modelId="{214887FF-E4C7-4302-9C70-79E151C2613A}" type="pres">
      <dgm:prSet presAssocID="{706FD62C-4693-4343-AA8E-8F5BAB1A31D1}" presName="noGeometry" presStyleCnt="0"/>
      <dgm:spPr/>
    </dgm:pt>
    <dgm:pt modelId="{37D16351-E992-4FAD-B46C-4AEDAA8078C8}" type="pres">
      <dgm:prSet presAssocID="{706FD62C-4693-4343-AA8E-8F5BAB1A31D1}" presName="childTextVisible" presStyleLbl="bgAccFollowNode1" presStyleIdx="4" presStyleCnt="5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A470EF3-D803-4EB7-BFEA-42FF3E12DE78}" type="pres">
      <dgm:prSet presAssocID="{706FD62C-4693-4343-AA8E-8F5BAB1A31D1}" presName="childTextHidden" presStyleLbl="bgAccFollowNode1" presStyleIdx="4" presStyleCnt="5"/>
      <dgm:spPr/>
      <dgm:t>
        <a:bodyPr/>
        <a:lstStyle/>
        <a:p>
          <a:endParaRPr lang="zh-CN" altLang="en-US"/>
        </a:p>
      </dgm:t>
    </dgm:pt>
    <dgm:pt modelId="{306F2A30-0CF8-4E34-9553-563D5EF51B06}" type="pres">
      <dgm:prSet presAssocID="{706FD62C-4693-4343-AA8E-8F5BAB1A31D1}" presName="parentText" presStyleLbl="node1" presStyleIdx="4" presStyleCnt="5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B401AA44-11F2-4826-A18A-B0B3FCD221DC}" type="presOf" srcId="{40B26739-C429-4C48-B190-F75F19CB614B}" destId="{6C2B6F80-379F-427E-8768-9845DC17F061}" srcOrd="0" destOrd="0" presId="urn:microsoft.com/office/officeart/2005/8/layout/hProcess6"/>
    <dgm:cxn modelId="{F6F8325D-FDAD-43E9-A77B-89663BFF7BF0}" type="presOf" srcId="{CFE8FC43-32D9-4173-9B1D-D20DB24CE157}" destId="{208419A3-AC19-4896-B2AB-B61D468410A5}" srcOrd="0" destOrd="0" presId="urn:microsoft.com/office/officeart/2005/8/layout/hProcess6"/>
    <dgm:cxn modelId="{45FD6BE3-FE6E-4C09-9C22-AEC1DF05F7AF}" srcId="{D6FBB8A1-2E68-459B-8B4C-C0C8BB6AE818}" destId="{613BFDC1-7D08-4D17-BBF8-9B6FA74F71B4}" srcOrd="2" destOrd="0" parTransId="{13583C6A-DEB5-4C6F-8D0F-A7DC703F9B96}" sibTransId="{462DABFD-13B2-4D6A-9582-6E89F8A57C9A}"/>
    <dgm:cxn modelId="{5FED35A8-1A78-4BCF-8917-18DD85DC10B2}" type="presOf" srcId="{9EE32754-BAA0-4201-A7F1-06066CB20546}" destId="{AF70C5FC-1106-4580-8A12-B37249DC1803}" srcOrd="1" destOrd="0" presId="urn:microsoft.com/office/officeart/2005/8/layout/hProcess6"/>
    <dgm:cxn modelId="{32C750AA-5683-4217-B8E7-FA54E55CC82C}" type="presOf" srcId="{613BFDC1-7D08-4D17-BBF8-9B6FA74F71B4}" destId="{9A49ECE0-2160-4D43-B5FF-DE78203D81D8}" srcOrd="0" destOrd="0" presId="urn:microsoft.com/office/officeart/2005/8/layout/hProcess6"/>
    <dgm:cxn modelId="{1891E95A-99AE-454B-8512-9B0EA96FA9C6}" type="presOf" srcId="{706FD62C-4693-4343-AA8E-8F5BAB1A31D1}" destId="{306F2A30-0CF8-4E34-9553-563D5EF51B06}" srcOrd="0" destOrd="0" presId="urn:microsoft.com/office/officeart/2005/8/layout/hProcess6"/>
    <dgm:cxn modelId="{E8646AE2-FE16-4CCF-B2A8-D0CDE7A83A3A}" type="presOf" srcId="{B4861474-F89F-45E3-8D29-002B5438E00C}" destId="{37D16351-E992-4FAD-B46C-4AEDAA8078C8}" srcOrd="0" destOrd="0" presId="urn:microsoft.com/office/officeart/2005/8/layout/hProcess6"/>
    <dgm:cxn modelId="{D8CB9ACA-2091-4846-97C1-01548CFA001D}" type="presOf" srcId="{B36D844F-4DB8-4AE6-8430-155A7BE1CE3A}" destId="{A259C74B-AAC9-4CF8-A93A-5EDD32C387A2}" srcOrd="0" destOrd="0" presId="urn:microsoft.com/office/officeart/2005/8/layout/hProcess6"/>
    <dgm:cxn modelId="{3FEA84CB-BC38-4D29-82B6-7A7BC8847809}" srcId="{D6FBB8A1-2E68-459B-8B4C-C0C8BB6AE818}" destId="{706FD62C-4693-4343-AA8E-8F5BAB1A31D1}" srcOrd="4" destOrd="0" parTransId="{1516D161-4CD5-45A9-96BA-8BE2BD8C71C8}" sibTransId="{0DF5126A-D6A5-4409-B3B2-5CDF4332A7A0}"/>
    <dgm:cxn modelId="{DC3610F8-3BE7-41D7-8C16-A66341AC357F}" type="presOf" srcId="{B4861474-F89F-45E3-8D29-002B5438E00C}" destId="{AA470EF3-D803-4EB7-BFEA-42FF3E12DE78}" srcOrd="1" destOrd="0" presId="urn:microsoft.com/office/officeart/2005/8/layout/hProcess6"/>
    <dgm:cxn modelId="{F77C852E-0E00-4850-BA02-CE8687CF40E1}" srcId="{D6FBB8A1-2E68-459B-8B4C-C0C8BB6AE818}" destId="{40B26739-C429-4C48-B190-F75F19CB614B}" srcOrd="3" destOrd="0" parTransId="{113CB387-3DD4-48E8-902E-03D9BE7F76F5}" sibTransId="{0E298A73-0463-483D-A7A8-5FD223371049}"/>
    <dgm:cxn modelId="{8C640148-FEB9-4ADE-99F5-6DB64B8C2633}" srcId="{40B26739-C429-4C48-B190-F75F19CB614B}" destId="{9EE32754-BAA0-4201-A7F1-06066CB20546}" srcOrd="0" destOrd="0" parTransId="{59BD5FE9-C6B5-49A4-91A7-459DCDDA8E62}" sibTransId="{9636D96F-D4B1-4431-9558-E8325A1017D4}"/>
    <dgm:cxn modelId="{61BA8529-4230-4244-9A09-6C0020D00A77}" type="presOf" srcId="{9EE32754-BAA0-4201-A7F1-06066CB20546}" destId="{FD950BD3-27EA-4BC9-89BB-1B6BC016C6D8}" srcOrd="0" destOrd="0" presId="urn:microsoft.com/office/officeart/2005/8/layout/hProcess6"/>
    <dgm:cxn modelId="{0979F32A-C9C0-4AE2-A04F-F072234E397E}" srcId="{613BFDC1-7D08-4D17-BBF8-9B6FA74F71B4}" destId="{789C669F-64E5-4C4F-8316-B88BA3073238}" srcOrd="0" destOrd="0" parTransId="{E07F5184-2A12-4E09-A2F8-F533DE19034F}" sibTransId="{A7AA841A-A5DD-43D1-B257-524E15E5DBE0}"/>
    <dgm:cxn modelId="{168080EE-E7AE-4432-A5A1-6D841FC1EA62}" type="presOf" srcId="{27FA2D2D-87B6-4345-A371-333E7C653487}" destId="{D07397B8-3F0F-40C0-9ECD-A1CA267D8835}" srcOrd="0" destOrd="0" presId="urn:microsoft.com/office/officeart/2005/8/layout/hProcess6"/>
    <dgm:cxn modelId="{3870A927-8270-480D-BAF8-90782CB46DFE}" type="presOf" srcId="{5B5BED78-2159-4058-9EBE-A0192634AD88}" destId="{81BFEE41-B6A7-4387-820C-2BD809BBCC6F}" srcOrd="0" destOrd="0" presId="urn:microsoft.com/office/officeart/2005/8/layout/hProcess6"/>
    <dgm:cxn modelId="{067730F1-9725-484B-B2EA-02738F61B49C}" srcId="{5B5BED78-2159-4058-9EBE-A0192634AD88}" destId="{27FA2D2D-87B6-4345-A371-333E7C653487}" srcOrd="0" destOrd="0" parTransId="{35E62263-A463-49E7-9D08-5A89BBEEA83E}" sibTransId="{5B867F6A-A3E0-4718-8012-04B25DD8C760}"/>
    <dgm:cxn modelId="{712C623E-40CD-4E9E-BB45-E13D2EA31CCC}" type="presOf" srcId="{CFE8FC43-32D9-4173-9B1D-D20DB24CE157}" destId="{71349DA3-717F-43E3-B088-55168EEB5785}" srcOrd="1" destOrd="0" presId="urn:microsoft.com/office/officeart/2005/8/layout/hProcess6"/>
    <dgm:cxn modelId="{A7AB893B-530C-49A2-B904-247D6DD6EDB7}" srcId="{D6FBB8A1-2E68-459B-8B4C-C0C8BB6AE818}" destId="{5B5BED78-2159-4058-9EBE-A0192634AD88}" srcOrd="0" destOrd="0" parTransId="{F3A9396C-2B6E-4248-BBC2-E2E792BFB856}" sibTransId="{EAA7B628-51B9-420A-BD94-C4904A847ECD}"/>
    <dgm:cxn modelId="{068E92E4-F068-4C0F-9BB7-AA6145150269}" type="presOf" srcId="{789C669F-64E5-4C4F-8316-B88BA3073238}" destId="{C8C7BE0B-2770-4D21-9B06-B3878C88D2B8}" srcOrd="0" destOrd="0" presId="urn:microsoft.com/office/officeart/2005/8/layout/hProcess6"/>
    <dgm:cxn modelId="{51CC2379-4301-47AB-BF22-EDC65A2A725E}" srcId="{D6FBB8A1-2E68-459B-8B4C-C0C8BB6AE818}" destId="{B36D844F-4DB8-4AE6-8430-155A7BE1CE3A}" srcOrd="1" destOrd="0" parTransId="{79E32228-21E8-4865-96AD-0841958F0E8F}" sibTransId="{E3F513AC-65E4-426C-A465-DC754BA0AB58}"/>
    <dgm:cxn modelId="{CE7AB221-4ED2-497B-96AD-1292F7DEF901}" srcId="{B36D844F-4DB8-4AE6-8430-155A7BE1CE3A}" destId="{CFE8FC43-32D9-4173-9B1D-D20DB24CE157}" srcOrd="0" destOrd="0" parTransId="{AFE5B282-8661-46B5-B91C-F91E49E34045}" sibTransId="{767202C5-6398-4F4B-8D39-FB1A9C479C9C}"/>
    <dgm:cxn modelId="{F8F6DE1D-7349-4229-B0C9-ABBB2D61627E}" type="presOf" srcId="{789C669F-64E5-4C4F-8316-B88BA3073238}" destId="{CD9F3A31-69C6-4E2E-BAAC-FE4C290BD5A3}" srcOrd="1" destOrd="0" presId="urn:microsoft.com/office/officeart/2005/8/layout/hProcess6"/>
    <dgm:cxn modelId="{4083D283-8AE9-43DF-96B8-A04A9AB99D63}" type="presOf" srcId="{27FA2D2D-87B6-4345-A371-333E7C653487}" destId="{5579CEB5-2CBE-4248-975C-ADCC9E7387E6}" srcOrd="1" destOrd="0" presId="urn:microsoft.com/office/officeart/2005/8/layout/hProcess6"/>
    <dgm:cxn modelId="{C94DA87D-1B4E-4547-9791-CD62FD0CCA2C}" srcId="{706FD62C-4693-4343-AA8E-8F5BAB1A31D1}" destId="{B4861474-F89F-45E3-8D29-002B5438E00C}" srcOrd="0" destOrd="0" parTransId="{EF04BAF6-5908-468B-BE92-0E320281656B}" sibTransId="{83451544-B458-4346-B23F-D3FB38BCC9D5}"/>
    <dgm:cxn modelId="{4F80F3CC-8479-4622-967B-62E41B756F3D}" type="presOf" srcId="{D6FBB8A1-2E68-459B-8B4C-C0C8BB6AE818}" destId="{4A053F71-63C8-4823-8D8C-4958D94651E1}" srcOrd="0" destOrd="0" presId="urn:microsoft.com/office/officeart/2005/8/layout/hProcess6"/>
    <dgm:cxn modelId="{81BFF1F3-8747-405C-BB8C-8AA4C23F0CD7}" type="presParOf" srcId="{4A053F71-63C8-4823-8D8C-4958D94651E1}" destId="{05BAB252-72CD-45DB-B5C4-132293FEF2F6}" srcOrd="0" destOrd="0" presId="urn:microsoft.com/office/officeart/2005/8/layout/hProcess6"/>
    <dgm:cxn modelId="{44A15D12-CC83-4ED4-84D9-9CAF39ACA688}" type="presParOf" srcId="{05BAB252-72CD-45DB-B5C4-132293FEF2F6}" destId="{DB11EBCE-96A3-419F-AF0E-CE4E11CB4826}" srcOrd="0" destOrd="0" presId="urn:microsoft.com/office/officeart/2005/8/layout/hProcess6"/>
    <dgm:cxn modelId="{1644A042-FA8C-40D9-869D-38352C6CC0B3}" type="presParOf" srcId="{05BAB252-72CD-45DB-B5C4-132293FEF2F6}" destId="{D07397B8-3F0F-40C0-9ECD-A1CA267D8835}" srcOrd="1" destOrd="0" presId="urn:microsoft.com/office/officeart/2005/8/layout/hProcess6"/>
    <dgm:cxn modelId="{D7177ED7-8159-4BB2-9946-C7DDB581D8CA}" type="presParOf" srcId="{05BAB252-72CD-45DB-B5C4-132293FEF2F6}" destId="{5579CEB5-2CBE-4248-975C-ADCC9E7387E6}" srcOrd="2" destOrd="0" presId="urn:microsoft.com/office/officeart/2005/8/layout/hProcess6"/>
    <dgm:cxn modelId="{AFFE7751-6117-4D49-BF1E-0DD42DB1B962}" type="presParOf" srcId="{05BAB252-72CD-45DB-B5C4-132293FEF2F6}" destId="{81BFEE41-B6A7-4387-820C-2BD809BBCC6F}" srcOrd="3" destOrd="0" presId="urn:microsoft.com/office/officeart/2005/8/layout/hProcess6"/>
    <dgm:cxn modelId="{676D505E-EA3E-4E24-9599-A076C0B1E547}" type="presParOf" srcId="{4A053F71-63C8-4823-8D8C-4958D94651E1}" destId="{2B1A854B-2686-4C57-AD9D-5E5D23E1AF96}" srcOrd="1" destOrd="0" presId="urn:microsoft.com/office/officeart/2005/8/layout/hProcess6"/>
    <dgm:cxn modelId="{E39E997F-32CA-4D79-A927-56E44AA5E717}" type="presParOf" srcId="{4A053F71-63C8-4823-8D8C-4958D94651E1}" destId="{4E2A2994-BED2-4DDF-8352-E427AD886BB3}" srcOrd="2" destOrd="0" presId="urn:microsoft.com/office/officeart/2005/8/layout/hProcess6"/>
    <dgm:cxn modelId="{5784A145-B429-4086-9681-7566FE99943A}" type="presParOf" srcId="{4E2A2994-BED2-4DDF-8352-E427AD886BB3}" destId="{188B2CAD-809E-4D94-8D36-AB00151F27E7}" srcOrd="0" destOrd="0" presId="urn:microsoft.com/office/officeart/2005/8/layout/hProcess6"/>
    <dgm:cxn modelId="{06FD0C7E-3497-4C51-997E-8A79CCEB3DD4}" type="presParOf" srcId="{4E2A2994-BED2-4DDF-8352-E427AD886BB3}" destId="{208419A3-AC19-4896-B2AB-B61D468410A5}" srcOrd="1" destOrd="0" presId="urn:microsoft.com/office/officeart/2005/8/layout/hProcess6"/>
    <dgm:cxn modelId="{0CEA4C2F-F5E1-4036-8FBA-C35D67EDB3B9}" type="presParOf" srcId="{4E2A2994-BED2-4DDF-8352-E427AD886BB3}" destId="{71349DA3-717F-43E3-B088-55168EEB5785}" srcOrd="2" destOrd="0" presId="urn:microsoft.com/office/officeart/2005/8/layout/hProcess6"/>
    <dgm:cxn modelId="{735830F3-9C1A-4065-8196-68EB411FFA36}" type="presParOf" srcId="{4E2A2994-BED2-4DDF-8352-E427AD886BB3}" destId="{A259C74B-AAC9-4CF8-A93A-5EDD32C387A2}" srcOrd="3" destOrd="0" presId="urn:microsoft.com/office/officeart/2005/8/layout/hProcess6"/>
    <dgm:cxn modelId="{A919757E-7EFB-4F9B-8E65-E5656E30B7B7}" type="presParOf" srcId="{4A053F71-63C8-4823-8D8C-4958D94651E1}" destId="{AF8F1A29-E6E6-430B-A2BE-8696ED7109EF}" srcOrd="3" destOrd="0" presId="urn:microsoft.com/office/officeart/2005/8/layout/hProcess6"/>
    <dgm:cxn modelId="{EE8D8C85-17D7-4A8D-8462-2A436907202B}" type="presParOf" srcId="{4A053F71-63C8-4823-8D8C-4958D94651E1}" destId="{F5D03428-ACCB-4325-A8E7-E4D0DD002644}" srcOrd="4" destOrd="0" presId="urn:microsoft.com/office/officeart/2005/8/layout/hProcess6"/>
    <dgm:cxn modelId="{409107B2-974F-4CF4-A899-EC958189434B}" type="presParOf" srcId="{F5D03428-ACCB-4325-A8E7-E4D0DD002644}" destId="{B19E322E-1E29-46E9-ACC0-D1757378BFC5}" srcOrd="0" destOrd="0" presId="urn:microsoft.com/office/officeart/2005/8/layout/hProcess6"/>
    <dgm:cxn modelId="{C88D7B22-AC0E-40D5-89B0-5C1768C09B62}" type="presParOf" srcId="{F5D03428-ACCB-4325-A8E7-E4D0DD002644}" destId="{C8C7BE0B-2770-4D21-9B06-B3878C88D2B8}" srcOrd="1" destOrd="0" presId="urn:microsoft.com/office/officeart/2005/8/layout/hProcess6"/>
    <dgm:cxn modelId="{5363F0BA-1497-4B2E-BC45-D087984AE344}" type="presParOf" srcId="{F5D03428-ACCB-4325-A8E7-E4D0DD002644}" destId="{CD9F3A31-69C6-4E2E-BAAC-FE4C290BD5A3}" srcOrd="2" destOrd="0" presId="urn:microsoft.com/office/officeart/2005/8/layout/hProcess6"/>
    <dgm:cxn modelId="{6486B1F9-B98D-4B7C-99F8-A21B04039FD0}" type="presParOf" srcId="{F5D03428-ACCB-4325-A8E7-E4D0DD002644}" destId="{9A49ECE0-2160-4D43-B5FF-DE78203D81D8}" srcOrd="3" destOrd="0" presId="urn:microsoft.com/office/officeart/2005/8/layout/hProcess6"/>
    <dgm:cxn modelId="{55F9D9A6-13F1-4B83-A8F9-D02D29A4E81D}" type="presParOf" srcId="{4A053F71-63C8-4823-8D8C-4958D94651E1}" destId="{0C345415-1FEE-42E4-B60E-939C3D053F9D}" srcOrd="5" destOrd="0" presId="urn:microsoft.com/office/officeart/2005/8/layout/hProcess6"/>
    <dgm:cxn modelId="{D5276090-3810-4F23-9BC7-711759022EA4}" type="presParOf" srcId="{4A053F71-63C8-4823-8D8C-4958D94651E1}" destId="{0048B9DD-E93E-40E8-A5E3-1FD34AEF80E4}" srcOrd="6" destOrd="0" presId="urn:microsoft.com/office/officeart/2005/8/layout/hProcess6"/>
    <dgm:cxn modelId="{242BE9BF-0F3B-4A25-99A1-8C3529F8BE4E}" type="presParOf" srcId="{0048B9DD-E93E-40E8-A5E3-1FD34AEF80E4}" destId="{4A22D76E-B039-4AD1-94FA-B594125CECCF}" srcOrd="0" destOrd="0" presId="urn:microsoft.com/office/officeart/2005/8/layout/hProcess6"/>
    <dgm:cxn modelId="{77478AF9-7271-404E-9A21-364563BE17C5}" type="presParOf" srcId="{0048B9DD-E93E-40E8-A5E3-1FD34AEF80E4}" destId="{FD950BD3-27EA-4BC9-89BB-1B6BC016C6D8}" srcOrd="1" destOrd="0" presId="urn:microsoft.com/office/officeart/2005/8/layout/hProcess6"/>
    <dgm:cxn modelId="{65EE566F-120D-4A09-BE4A-77DCC421D313}" type="presParOf" srcId="{0048B9DD-E93E-40E8-A5E3-1FD34AEF80E4}" destId="{AF70C5FC-1106-4580-8A12-B37249DC1803}" srcOrd="2" destOrd="0" presId="urn:microsoft.com/office/officeart/2005/8/layout/hProcess6"/>
    <dgm:cxn modelId="{8C74A790-57F7-4D0F-985C-0891DAAD31B6}" type="presParOf" srcId="{0048B9DD-E93E-40E8-A5E3-1FD34AEF80E4}" destId="{6C2B6F80-379F-427E-8768-9845DC17F061}" srcOrd="3" destOrd="0" presId="urn:microsoft.com/office/officeart/2005/8/layout/hProcess6"/>
    <dgm:cxn modelId="{1DF0F5E6-09B4-4D3E-B5EB-83770A15829D}" type="presParOf" srcId="{4A053F71-63C8-4823-8D8C-4958D94651E1}" destId="{408362A2-C46F-48BC-B82B-41EA1A65C676}" srcOrd="7" destOrd="0" presId="urn:microsoft.com/office/officeart/2005/8/layout/hProcess6"/>
    <dgm:cxn modelId="{D8838236-8026-453E-9CB1-E85EB556FF83}" type="presParOf" srcId="{4A053F71-63C8-4823-8D8C-4958D94651E1}" destId="{E0242652-D7E0-4D70-B38A-709641998048}" srcOrd="8" destOrd="0" presId="urn:microsoft.com/office/officeart/2005/8/layout/hProcess6"/>
    <dgm:cxn modelId="{26AFD19B-6C22-4CC1-B9AE-8CB851ED19ED}" type="presParOf" srcId="{E0242652-D7E0-4D70-B38A-709641998048}" destId="{214887FF-E4C7-4302-9C70-79E151C2613A}" srcOrd="0" destOrd="0" presId="urn:microsoft.com/office/officeart/2005/8/layout/hProcess6"/>
    <dgm:cxn modelId="{6562F4EC-FAC5-4055-B371-C42CF97E8FFA}" type="presParOf" srcId="{E0242652-D7E0-4D70-B38A-709641998048}" destId="{37D16351-E992-4FAD-B46C-4AEDAA8078C8}" srcOrd="1" destOrd="0" presId="urn:microsoft.com/office/officeart/2005/8/layout/hProcess6"/>
    <dgm:cxn modelId="{5107799C-3389-4BF4-A119-9954AF18840E}" type="presParOf" srcId="{E0242652-D7E0-4D70-B38A-709641998048}" destId="{AA470EF3-D803-4EB7-BFEA-42FF3E12DE78}" srcOrd="2" destOrd="0" presId="urn:microsoft.com/office/officeart/2005/8/layout/hProcess6"/>
    <dgm:cxn modelId="{E7AD63B4-3A23-4012-AF01-94571CC883FB}" type="presParOf" srcId="{E0242652-D7E0-4D70-B38A-709641998048}" destId="{306F2A30-0CF8-4E34-9553-563D5EF51B06}" srcOrd="3" destOrd="0" presId="urn:microsoft.com/office/officeart/2005/8/layout/hProcess6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B73F7D8-99FB-400C-BFBE-A1606CBC3123}">
      <dsp:nvSpPr>
        <dsp:cNvPr id="0" name=""/>
        <dsp:cNvSpPr/>
      </dsp:nvSpPr>
      <dsp:spPr>
        <a:xfrm rot="16200000">
          <a:off x="174082" y="-174082"/>
          <a:ext cx="1740068" cy="2088232"/>
        </a:xfrm>
        <a:prstGeom prst="round1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b="1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课程和讲座</a:t>
          </a:r>
        </a:p>
      </dsp:txBody>
      <dsp:txXfrm rot="5400000">
        <a:off x="0" y="0"/>
        <a:ext cx="2088232" cy="1305051"/>
      </dsp:txXfrm>
    </dsp:sp>
    <dsp:sp modelId="{AB143372-194F-4117-826A-04A9077FD4DB}">
      <dsp:nvSpPr>
        <dsp:cNvPr id="0" name=""/>
        <dsp:cNvSpPr/>
      </dsp:nvSpPr>
      <dsp:spPr>
        <a:xfrm>
          <a:off x="2088232" y="0"/>
          <a:ext cx="2088232" cy="1740068"/>
        </a:xfrm>
        <a:prstGeom prst="round1Rect">
          <a:avLst/>
        </a:prstGeom>
        <a:solidFill>
          <a:schemeClr val="accent5">
            <a:hueOff val="2344826"/>
            <a:satOff val="-18899"/>
            <a:lumOff val="536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b="1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学科竞赛</a:t>
          </a:r>
        </a:p>
      </dsp:txBody>
      <dsp:txXfrm>
        <a:off x="2088232" y="0"/>
        <a:ext cx="2088232" cy="1305051"/>
      </dsp:txXfrm>
    </dsp:sp>
    <dsp:sp modelId="{CDC59155-A881-4925-ABCB-308390E0EA17}">
      <dsp:nvSpPr>
        <dsp:cNvPr id="0" name=""/>
        <dsp:cNvSpPr/>
      </dsp:nvSpPr>
      <dsp:spPr>
        <a:xfrm rot="10800000">
          <a:off x="0" y="1740068"/>
          <a:ext cx="2088232" cy="1740068"/>
        </a:xfrm>
        <a:prstGeom prst="round1Rect">
          <a:avLst/>
        </a:prstGeom>
        <a:solidFill>
          <a:schemeClr val="accent5">
            <a:hueOff val="4689652"/>
            <a:satOff val="-37799"/>
            <a:lumOff val="10719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b="1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专利论文</a:t>
          </a:r>
        </a:p>
      </dsp:txBody>
      <dsp:txXfrm rot="10800000">
        <a:off x="0" y="2175084"/>
        <a:ext cx="2088232" cy="1305051"/>
      </dsp:txXfrm>
    </dsp:sp>
    <dsp:sp modelId="{EDD44B8D-608D-4723-808D-1FE0201542F5}">
      <dsp:nvSpPr>
        <dsp:cNvPr id="0" name=""/>
        <dsp:cNvSpPr/>
      </dsp:nvSpPr>
      <dsp:spPr>
        <a:xfrm rot="5400000">
          <a:off x="2262314" y="1565985"/>
          <a:ext cx="1740068" cy="2088232"/>
        </a:xfrm>
        <a:prstGeom prst="round1Rect">
          <a:avLst/>
        </a:prstGeom>
        <a:solidFill>
          <a:schemeClr val="accent5">
            <a:hueOff val="7034478"/>
            <a:satOff val="-56698"/>
            <a:lumOff val="16079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177800" rIns="177800" bIns="17780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b="1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其他活动</a:t>
          </a:r>
        </a:p>
      </dsp:txBody>
      <dsp:txXfrm rot="-5400000">
        <a:off x="2088232" y="2175084"/>
        <a:ext cx="2088232" cy="1305051"/>
      </dsp:txXfrm>
    </dsp:sp>
    <dsp:sp modelId="{181B15F5-D272-4250-B492-17FB9E9E5338}">
      <dsp:nvSpPr>
        <dsp:cNvPr id="0" name=""/>
        <dsp:cNvSpPr/>
      </dsp:nvSpPr>
      <dsp:spPr>
        <a:xfrm>
          <a:off x="1224136" y="1182502"/>
          <a:ext cx="1728191" cy="1115131"/>
        </a:xfrm>
        <a:prstGeom prst="roundRect">
          <a:avLst/>
        </a:prstGeom>
        <a:solidFill>
          <a:schemeClr val="accent5">
            <a:tint val="4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5250" tIns="95250" rIns="95250" bIns="95250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500" b="1" kern="1200" dirty="0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大创项目</a:t>
          </a:r>
        </a:p>
      </dsp:txBody>
      <dsp:txXfrm>
        <a:off x="1278572" y="1236938"/>
        <a:ext cx="1619319" cy="1006259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07397B8-3F0F-40C0-9ECD-A1CA267D8835}">
      <dsp:nvSpPr>
        <dsp:cNvPr id="0" name=""/>
        <dsp:cNvSpPr/>
      </dsp:nvSpPr>
      <dsp:spPr>
        <a:xfrm>
          <a:off x="341447" y="2110113"/>
          <a:ext cx="1350346" cy="1180373"/>
        </a:xfrm>
        <a:prstGeom prst="rightArrow">
          <a:avLst>
            <a:gd name="adj1" fmla="val 70000"/>
            <a:gd name="adj2" fmla="val 50000"/>
          </a:avLst>
        </a:prstGeom>
        <a:solidFill>
          <a:schemeClr val="accent5">
            <a:tint val="40000"/>
            <a:alpha val="90000"/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accent5">
              <a:tint val="40000"/>
              <a:alpha val="9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12700" rIns="254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开题答辩</a:t>
          </a:r>
        </a:p>
      </dsp:txBody>
      <dsp:txXfrm>
        <a:off x="679034" y="2287169"/>
        <a:ext cx="658294" cy="826261"/>
      </dsp:txXfrm>
    </dsp:sp>
    <dsp:sp modelId="{81BFEE41-B6A7-4387-820C-2BD809BBCC6F}">
      <dsp:nvSpPr>
        <dsp:cNvPr id="0" name=""/>
        <dsp:cNvSpPr/>
      </dsp:nvSpPr>
      <dsp:spPr>
        <a:xfrm>
          <a:off x="3860" y="2362713"/>
          <a:ext cx="675173" cy="675173"/>
        </a:xfrm>
        <a:prstGeom prst="ellipse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</a:t>
          </a:r>
          <a:r>
            <a:rPr lang="zh-CN" altLang="en-US" sz="1600" b="1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月</a:t>
          </a:r>
        </a:p>
      </dsp:txBody>
      <dsp:txXfrm>
        <a:off x="102737" y="2461590"/>
        <a:ext cx="477419" cy="477419"/>
      </dsp:txXfrm>
    </dsp:sp>
    <dsp:sp modelId="{208419A3-AC19-4896-B2AB-B61D468410A5}">
      <dsp:nvSpPr>
        <dsp:cNvPr id="0" name=""/>
        <dsp:cNvSpPr/>
      </dsp:nvSpPr>
      <dsp:spPr>
        <a:xfrm>
          <a:off x="2113777" y="2110113"/>
          <a:ext cx="1350346" cy="1180373"/>
        </a:xfrm>
        <a:prstGeom prst="rightArrow">
          <a:avLst>
            <a:gd name="adj1" fmla="val 70000"/>
            <a:gd name="adj2" fmla="val 50000"/>
          </a:avLst>
        </a:prstGeom>
        <a:solidFill>
          <a:schemeClr val="accent5">
            <a:tint val="40000"/>
            <a:alpha val="90000"/>
            <a:hueOff val="1627459"/>
            <a:satOff val="-2868"/>
            <a:lumOff val="427"/>
            <a:alphaOff val="0"/>
          </a:schemeClr>
        </a:solidFill>
        <a:ln w="28575" cap="flat" cmpd="sng" algn="ctr">
          <a:solidFill>
            <a:schemeClr val="accent5">
              <a:tint val="40000"/>
              <a:alpha val="90000"/>
              <a:hueOff val="1627459"/>
              <a:satOff val="-2868"/>
              <a:lumOff val="42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12700" rIns="254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进度检查</a:t>
          </a:r>
        </a:p>
      </dsp:txBody>
      <dsp:txXfrm>
        <a:off x="2451364" y="2287169"/>
        <a:ext cx="658294" cy="826261"/>
      </dsp:txXfrm>
    </dsp:sp>
    <dsp:sp modelId="{A259C74B-AAC9-4CF8-A93A-5EDD32C387A2}">
      <dsp:nvSpPr>
        <dsp:cNvPr id="0" name=""/>
        <dsp:cNvSpPr/>
      </dsp:nvSpPr>
      <dsp:spPr>
        <a:xfrm>
          <a:off x="1776190" y="2362713"/>
          <a:ext cx="675173" cy="675173"/>
        </a:xfrm>
        <a:prstGeom prst="ellipse">
          <a:avLst/>
        </a:prstGeom>
        <a:solidFill>
          <a:schemeClr val="accent5">
            <a:hueOff val="1758620"/>
            <a:satOff val="-14175"/>
            <a:lumOff val="402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6</a:t>
          </a:r>
          <a:r>
            <a:rPr lang="zh-CN" altLang="en-US" sz="1600" b="1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月</a:t>
          </a:r>
        </a:p>
      </dsp:txBody>
      <dsp:txXfrm>
        <a:off x="1875067" y="2461590"/>
        <a:ext cx="477419" cy="477419"/>
      </dsp:txXfrm>
    </dsp:sp>
    <dsp:sp modelId="{C8C7BE0B-2770-4D21-9B06-B3878C88D2B8}">
      <dsp:nvSpPr>
        <dsp:cNvPr id="0" name=""/>
        <dsp:cNvSpPr/>
      </dsp:nvSpPr>
      <dsp:spPr>
        <a:xfrm>
          <a:off x="3886107" y="2110113"/>
          <a:ext cx="1350346" cy="1180373"/>
        </a:xfrm>
        <a:prstGeom prst="rightArrow">
          <a:avLst>
            <a:gd name="adj1" fmla="val 70000"/>
            <a:gd name="adj2" fmla="val 50000"/>
          </a:avLst>
        </a:prstGeom>
        <a:solidFill>
          <a:schemeClr val="accent5">
            <a:tint val="40000"/>
            <a:alpha val="90000"/>
            <a:hueOff val="3254918"/>
            <a:satOff val="-5737"/>
            <a:lumOff val="853"/>
            <a:alphaOff val="0"/>
          </a:schemeClr>
        </a:solidFill>
        <a:ln w="28575" cap="flat" cmpd="sng" algn="ctr">
          <a:solidFill>
            <a:schemeClr val="accent5">
              <a:tint val="40000"/>
              <a:alpha val="90000"/>
              <a:hueOff val="3254918"/>
              <a:satOff val="-5737"/>
              <a:lumOff val="853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12700" rIns="254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中期检查</a:t>
          </a:r>
        </a:p>
      </dsp:txBody>
      <dsp:txXfrm>
        <a:off x="4223694" y="2287169"/>
        <a:ext cx="658294" cy="826261"/>
      </dsp:txXfrm>
    </dsp:sp>
    <dsp:sp modelId="{9A49ECE0-2160-4D43-B5FF-DE78203D81D8}">
      <dsp:nvSpPr>
        <dsp:cNvPr id="0" name=""/>
        <dsp:cNvSpPr/>
      </dsp:nvSpPr>
      <dsp:spPr>
        <a:xfrm>
          <a:off x="3548521" y="2362713"/>
          <a:ext cx="675173" cy="675173"/>
        </a:xfrm>
        <a:prstGeom prst="ellipse">
          <a:avLst/>
        </a:prstGeom>
        <a:solidFill>
          <a:schemeClr val="accent5">
            <a:hueOff val="3517239"/>
            <a:satOff val="-28349"/>
            <a:lumOff val="8040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10</a:t>
          </a:r>
          <a:r>
            <a:rPr lang="zh-CN" altLang="en-US" sz="1600" b="1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月</a:t>
          </a:r>
        </a:p>
      </dsp:txBody>
      <dsp:txXfrm>
        <a:off x="3647398" y="2461590"/>
        <a:ext cx="477419" cy="477419"/>
      </dsp:txXfrm>
    </dsp:sp>
    <dsp:sp modelId="{FD950BD3-27EA-4BC9-89BB-1B6BC016C6D8}">
      <dsp:nvSpPr>
        <dsp:cNvPr id="0" name=""/>
        <dsp:cNvSpPr/>
      </dsp:nvSpPr>
      <dsp:spPr>
        <a:xfrm>
          <a:off x="5658438" y="2110113"/>
          <a:ext cx="1350346" cy="1180373"/>
        </a:xfrm>
        <a:prstGeom prst="rightArrow">
          <a:avLst>
            <a:gd name="adj1" fmla="val 70000"/>
            <a:gd name="adj2" fmla="val 50000"/>
          </a:avLst>
        </a:prstGeom>
        <a:solidFill>
          <a:schemeClr val="accent5">
            <a:tint val="40000"/>
            <a:alpha val="90000"/>
            <a:hueOff val="4882377"/>
            <a:satOff val="-8605"/>
            <a:lumOff val="1280"/>
            <a:alphaOff val="0"/>
          </a:schemeClr>
        </a:solidFill>
        <a:ln w="28575" cap="flat" cmpd="sng" algn="ctr">
          <a:solidFill>
            <a:schemeClr val="accent5">
              <a:tint val="40000"/>
              <a:alpha val="90000"/>
              <a:hueOff val="4882377"/>
              <a:satOff val="-8605"/>
              <a:lumOff val="128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12700" rIns="254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进度检查</a:t>
          </a:r>
        </a:p>
      </dsp:txBody>
      <dsp:txXfrm>
        <a:off x="5996024" y="2287169"/>
        <a:ext cx="658294" cy="826261"/>
      </dsp:txXfrm>
    </dsp:sp>
    <dsp:sp modelId="{6C2B6F80-379F-427E-8768-9845DC17F061}">
      <dsp:nvSpPr>
        <dsp:cNvPr id="0" name=""/>
        <dsp:cNvSpPr/>
      </dsp:nvSpPr>
      <dsp:spPr>
        <a:xfrm>
          <a:off x="5320851" y="2362713"/>
          <a:ext cx="675173" cy="675173"/>
        </a:xfrm>
        <a:prstGeom prst="ellipse">
          <a:avLst/>
        </a:prstGeom>
        <a:solidFill>
          <a:schemeClr val="accent5">
            <a:hueOff val="5275859"/>
            <a:satOff val="-42524"/>
            <a:lumOff val="12059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2</a:t>
          </a:r>
          <a:r>
            <a:rPr lang="zh-CN" altLang="en-US" sz="1600" b="1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月</a:t>
          </a:r>
        </a:p>
      </dsp:txBody>
      <dsp:txXfrm>
        <a:off x="5419728" y="2461590"/>
        <a:ext cx="477419" cy="477419"/>
      </dsp:txXfrm>
    </dsp:sp>
    <dsp:sp modelId="{37D16351-E992-4FAD-B46C-4AEDAA8078C8}">
      <dsp:nvSpPr>
        <dsp:cNvPr id="0" name=""/>
        <dsp:cNvSpPr/>
      </dsp:nvSpPr>
      <dsp:spPr>
        <a:xfrm>
          <a:off x="7430768" y="2110113"/>
          <a:ext cx="1350346" cy="1180373"/>
        </a:xfrm>
        <a:prstGeom prst="rightArrow">
          <a:avLst>
            <a:gd name="adj1" fmla="val 70000"/>
            <a:gd name="adj2" fmla="val 50000"/>
          </a:avLst>
        </a:prstGeom>
        <a:solidFill>
          <a:schemeClr val="accent5">
            <a:tint val="40000"/>
            <a:alpha val="90000"/>
            <a:hueOff val="6509836"/>
            <a:satOff val="-11474"/>
            <a:lumOff val="1707"/>
            <a:alphaOff val="0"/>
          </a:schemeClr>
        </a:solidFill>
        <a:ln w="28575" cap="flat" cmpd="sng" algn="ctr">
          <a:solidFill>
            <a:schemeClr val="accent5">
              <a:tint val="40000"/>
              <a:alpha val="90000"/>
              <a:hueOff val="6509836"/>
              <a:satOff val="-11474"/>
              <a:lumOff val="1707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0800" tIns="12700" rIns="25400" bIns="127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kern="1200" dirty="0">
              <a:latin typeface="微软雅黑" panose="020B0503020204020204" pitchFamily="34" charset="-122"/>
              <a:ea typeface="微软雅黑" panose="020B0503020204020204" pitchFamily="34" charset="-122"/>
            </a:rPr>
            <a:t>结题答辩</a:t>
          </a:r>
        </a:p>
      </dsp:txBody>
      <dsp:txXfrm>
        <a:off x="7768355" y="2287169"/>
        <a:ext cx="658294" cy="826261"/>
      </dsp:txXfrm>
    </dsp:sp>
    <dsp:sp modelId="{306F2A30-0CF8-4E34-9553-563D5EF51B06}">
      <dsp:nvSpPr>
        <dsp:cNvPr id="0" name=""/>
        <dsp:cNvSpPr/>
      </dsp:nvSpPr>
      <dsp:spPr>
        <a:xfrm>
          <a:off x="7093181" y="2362713"/>
          <a:ext cx="675173" cy="675173"/>
        </a:xfrm>
        <a:prstGeom prst="ellipse">
          <a:avLst/>
        </a:prstGeom>
        <a:solidFill>
          <a:schemeClr val="accent5">
            <a:hueOff val="7034478"/>
            <a:satOff val="-56698"/>
            <a:lumOff val="16079"/>
            <a:alphaOff val="0"/>
          </a:schemeClr>
        </a:solidFill>
        <a:ln w="285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lvl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1600" b="1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3</a:t>
          </a:r>
          <a:r>
            <a:rPr lang="zh-CN" altLang="en-US" sz="1600" b="1" kern="12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rPr>
            <a:t>月</a:t>
          </a:r>
        </a:p>
      </dsp:txBody>
      <dsp:txXfrm>
        <a:off x="7192058" y="2461590"/>
        <a:ext cx="477419" cy="47741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txAnchorVert" val="t"/>
                  <dgm:param type="parTxLTRAlign" val="l"/>
                  <dgm:param type="parTxRTLAlign" val="r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6">
  <dgm:title val=""/>
  <dgm:desc val=""/>
  <dgm:catLst>
    <dgm:cat type="process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L"/>
          <dgm:param type="nodeHorzAlign" val="l"/>
        </dgm:alg>
      </dgm:if>
      <dgm:else name="Name2">
        <dgm:alg type="lin">
          <dgm:param type="linDir" val="from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refFor="ch" refForName="compNode" fact="0.7"/>
      <dgm:constr type="ctrY" for="ch" forName="compNode" refType="h" fact="0.5"/>
      <dgm:constr type="w" for="ch" forName="aSpace" refType="w" fact="0.05"/>
      <dgm:constr type="primFontSz" for="des" forName="childTextHidden" op="equ" val="65"/>
      <dgm:constr type="primFontSz" for="des" forName="parentText" op="equ"/>
    </dgm:constrLst>
    <dgm:ruleLst/>
    <dgm:forEach name="aNodeForEach" axis="ch" ptType="node">
      <dgm:layoutNode name="compNode">
        <dgm:alg type="composite">
          <dgm:param type="ar" val="1.43"/>
        </dgm:alg>
        <dgm:shape xmlns:r="http://schemas.openxmlformats.org/officeDocument/2006/relationships" r:blip="">
          <dgm:adjLst/>
        </dgm:shape>
        <dgm:presOf/>
        <dgm:choose name="Name3">
          <dgm:if name="Name4" func="var" arg="dir" op="equ" val="norm">
            <dgm:constrLst>
              <dgm:constr type="w" for="ch" forName="childTextVisible" refType="w" fact="0.8"/>
              <dgm:constr type="h" for="ch" forName="childTextVisible" refType="h"/>
              <dgm:constr type="r" for="ch" forName="childTextVisible" refType="w"/>
              <dgm:constr type="w" for="ch" forName="childTextHidden" refType="w" fact="0.6"/>
              <dgm:constr type="h" for="ch" forName="childTextHidden" refType="h"/>
              <dgm:constr type="r" for="ch" forName="childTextHidden" refType="w"/>
              <dgm:constr type="l" for="ch" forName="parentText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if>
          <dgm:else name="Name5">
            <dgm:constrLst>
              <dgm:constr type="w" for="ch" forName="childTextVisible" refType="w" fact="0.8"/>
              <dgm:constr type="h" for="ch" forName="childTextVisible" refType="h"/>
              <dgm:constr type="l" for="ch" forName="childTextVisible"/>
              <dgm:constr type="w" for="ch" forName="childTextHidden" refType="w" fact="0.6"/>
              <dgm:constr type="h" for="ch" forName="childTextHidden" refType="h"/>
              <dgm:constr type="l" for="ch" forName="childTextHidden"/>
              <dgm:constr type="r" for="ch" forName="parentText" refType="w"/>
              <dgm:constr type="w" for="ch" forName="parentText" refType="w" fact="0.4"/>
              <dgm:constr type="h" for="ch" forName="parentText" refType="w" refFor="ch" refForName="parentText" op="equ"/>
              <dgm:constr type="ctrY" for="ch" forName="parentText" refType="h" fact="0.5"/>
            </dgm:constrLst>
          </dgm:else>
        </dgm:choose>
        <dgm:ruleLst/>
        <dgm:layoutNode name="noGeometry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childTextVisible" styleLbl="bgAccFollowNode1">
          <dgm:varLst>
            <dgm:bulletEnabled val="1"/>
          </dgm:varLst>
          <dgm:alg type="sp"/>
          <dgm:choose name="Name6">
            <dgm:if name="Name7" func="var" arg="dir" op="equ" val="norm">
              <dgm:shape xmlns:r="http://schemas.openxmlformats.org/officeDocument/2006/relationships" type="rightArrow" r:blip="">
                <dgm:adjLst>
                  <dgm:adj idx="1" val="0.7"/>
                  <dgm:adj idx="2" val="0.5"/>
                </dgm:adjLst>
              </dgm:shape>
            </dgm:if>
            <dgm:else name="Name8">
              <dgm:shape xmlns:r="http://schemas.openxmlformats.org/officeDocument/2006/relationships" type="leftArrow" r:blip="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/>
          <dgm:ruleLst/>
        </dgm:layoutNode>
        <dgm:layoutNode name="childTextHidden" styleLbl="bgAccFollowNode1">
          <dgm:choose name="Name9">
            <dgm:if name="Name10" axis="des followSib" ptType="node node" st="1 1" cnt="1 0" func="cnt" op="gte" val="1">
              <dgm:alg type="tx">
                <dgm:param type="stBulletLvl" val="1"/>
                <dgm:param type="txAnchorVertCh" val="mid"/>
              </dgm:alg>
            </dgm:if>
            <dgm:else name="Name11">
              <dgm:alg type="tx">
                <dgm:param type="stBulletLvl" val="2"/>
                <dgm:param type="txAnchorVertCh" val="mid"/>
              </dgm:alg>
            </dgm:else>
          </dgm:choose>
          <dgm:choose name="Name12">
            <dgm:if name="Name13" func="var" arg="dir" op="equ" val="norm">
              <dgm:shape xmlns:r="http://schemas.openxmlformats.org/officeDocument/2006/relationships" type="rightArrow" r:blip="" hideGeom="1">
                <dgm:adjLst>
                  <dgm:adj idx="1" val="0.7"/>
                  <dgm:adj idx="2" val="0.5"/>
                </dgm:adjLst>
              </dgm:shape>
            </dgm:if>
            <dgm:else name="Name14">
              <dgm:shape xmlns:r="http://schemas.openxmlformats.org/officeDocument/2006/relationships" type="leftArrow" r:blip="" hideGeom="1">
                <dgm:adjLst>
                  <dgm:adj idx="1" val="0.7"/>
                  <dgm:adj idx="2" val="0.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rMarg" refType="primFontSz" fact="0.1"/>
            <dgm:constr type="lMarg" refType="primFontSz" fact="0.2"/>
          </dgm:constrLst>
          <dgm:ruleLst>
            <dgm:rule type="primFontSz" val="5" fact="NaN" max="NaN"/>
          </dgm:ruleLst>
        </dgm:layoutNode>
        <dgm:layoutNode name="parentText" styleLbl="node1">
          <dgm:varLst>
            <dgm:chMax val="1"/>
            <dgm:bulletEnabled val="1"/>
          </dgm:varLst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primFontSz" val="65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choose name="Name15">
        <dgm:if name="Name16" axis="self" ptType="node" func="revPos" op="gte" val="2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fld id="{C71B3E10-5523-47B8-8EAA-1CBBF29CA8D7}" type="datetimeFigureOut">
              <a:rPr lang="zh-CN" altLang="en-US"/>
              <a:pPr>
                <a:defRPr/>
              </a:pPr>
              <a:t>2024-03-17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19E39A32-3B87-4A0F-A890-33F9029BAA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</a:pPr>
            <a:fld id="{6685907D-4365-43D3-BF8F-D2EC3B8DDCF4}" type="slidenum">
              <a:rPr lang="zh-CN" altLang="en-US" smtClean="0"/>
              <a:pPr>
                <a:spcBef>
                  <a:spcPct val="0"/>
                </a:spcBef>
              </a:pPr>
              <a:t>1</a:t>
            </a:fld>
            <a:endParaRPr lang="zh-CN" altLang="en-US" smtClean="0"/>
          </a:p>
        </p:txBody>
      </p:sp>
    </p:spTree>
    <p:extLst>
      <p:ext uri="{BB962C8B-B14F-4D97-AF65-F5344CB8AC3E}">
        <p14:creationId xmlns:p14="http://schemas.microsoft.com/office/powerpoint/2010/main" val="221990410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73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1673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/>
          </a:p>
        </p:txBody>
      </p:sp>
      <p:sp>
        <p:nvSpPr>
          <p:cNvPr id="116740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661348A3-2BB2-4D4F-A68C-2DBB13AD3904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22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88571654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9E39A32-3B87-4A0F-A890-33F9029BAAD5}" type="slidenum">
              <a:rPr lang="zh-CN" altLang="en-US" smtClean="0"/>
              <a:pPr>
                <a:defRPr/>
              </a:pPr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511618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9E39A32-3B87-4A0F-A890-33F9029BAAD5}" type="slidenum">
              <a:rPr lang="zh-CN" altLang="en-US" smtClean="0"/>
              <a:pPr>
                <a:defRPr/>
              </a:pPr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15798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F3EC3CF-A6CB-4F5F-B202-786CB2A3CBCF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05330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9523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z="8800" dirty="0" smtClean="0"/>
              <a:t>最后，我想借用一句马斯克的话与大家共勉，无论你是在公司遇到棘手的任务，还是创业多年经历暂时的惨淡经营，或者和我一样在创业的大军中挣扎，</a:t>
            </a:r>
            <a:r>
              <a:rPr lang="en-US" altLang="zh-CN" sz="8800" dirty="0" smtClean="0">
                <a:latin typeface="CommercialScript BT" pitchFamily="66" charset="0"/>
              </a:rPr>
              <a:t>When you are about to give up think of that one reason why you wanted to start.</a:t>
            </a:r>
            <a:r>
              <a:rPr lang="zh-CN" altLang="en-US" sz="8800" dirty="0" smtClean="0"/>
              <a:t>，当你刚踏入一个行业，往往激情四射，满清热血，当你了解这个行业的</a:t>
            </a:r>
            <a:r>
              <a:rPr lang="en-US" altLang="zh-CN" sz="8800" dirty="0" smtClean="0"/>
              <a:t>60%</a:t>
            </a:r>
            <a:r>
              <a:rPr lang="zh-CN" altLang="en-US" sz="8800" dirty="0" smtClean="0"/>
              <a:t>，你会觉得异常艰难，大多数人都会选择放弃，可是少数人坚持到了最后，深入到行业的</a:t>
            </a:r>
            <a:r>
              <a:rPr lang="en-US" altLang="zh-CN" sz="8800" dirty="0" smtClean="0"/>
              <a:t>90%</a:t>
            </a:r>
            <a:r>
              <a:rPr lang="zh-CN" altLang="en-US" sz="8800" dirty="0" smtClean="0"/>
              <a:t>的时候，真正抓住行业痛点，获得真正的机会。实业是中国的未来，我相信未来中国会有越来越多优秀的百年企业，中国制造也会成为发达国家高标准，高质量的代名词，实业兴邦是一条长达数十年的路，只有不忘初心，才方能始终。</a:t>
            </a:r>
          </a:p>
        </p:txBody>
      </p:sp>
      <p:sp>
        <p:nvSpPr>
          <p:cNvPr id="9523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9pPr>
          </a:lstStyle>
          <a:p>
            <a:fld id="{4C3E872F-7F62-4461-A3BA-9BAAA36A29F1}" type="slidenum">
              <a:rPr lang="zh-CN" altLang="en-US" smtClean="0">
                <a:latin typeface="Calibri" panose="020F0502020204030204" pitchFamily="34" charset="0"/>
              </a:rPr>
              <a:pPr/>
              <a:t>34</a:t>
            </a:fld>
            <a:endParaRPr lang="zh-CN" altLang="en-US" smtClean="0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500530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891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dirty="0"/>
              <a:t>创新是为了满足社会需求，所以，创新理所当然首先源于生活，我们来看看节约水源的例子，对应到衡量创新行为的三个方面，就是降低成本。</a:t>
            </a:r>
            <a:endParaRPr lang="en-US" altLang="zh-CN" dirty="0"/>
          </a:p>
          <a:p>
            <a:r>
              <a:rPr lang="zh-CN" altLang="en-US" dirty="0"/>
              <a:t>左边这个例子中，在马桶的水箱上设置洗手盆，就可以利用废水冲洗马桶，达到水资源循环，合理的利用。</a:t>
            </a:r>
            <a:endParaRPr lang="en-US" altLang="zh-CN" dirty="0"/>
          </a:p>
          <a:p>
            <a:r>
              <a:rPr lang="zh-CN" altLang="en-US" dirty="0"/>
              <a:t>右边例子中，通过在普通水龙头的出水口，加入机械式的按压开关，每按压一次，开关通过机械的方式自动控制出水</a:t>
            </a:r>
            <a:r>
              <a:rPr lang="en-US" altLang="zh-CN" dirty="0"/>
              <a:t>5</a:t>
            </a:r>
            <a:r>
              <a:rPr lang="zh-CN" altLang="en-US" dirty="0"/>
              <a:t>秒，相比用红外或其他传感器，通过检查人手的位置，来控制出水的方式，这个机械装置无须用电，降低用水成本的同时还省电，同时也更加安全和方便安装。</a:t>
            </a:r>
          </a:p>
          <a:p>
            <a:endParaRPr lang="zh-CN" altLang="en-US" dirty="0"/>
          </a:p>
        </p:txBody>
      </p:sp>
      <p:sp>
        <p:nvSpPr>
          <p:cNvPr id="3891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9pPr>
          </a:lstStyle>
          <a:p>
            <a:fld id="{B9A5FC17-40F1-4C9D-8EFC-747565DC5FB4}" type="slidenum">
              <a:rPr lang="zh-CN" altLang="en-US" smtClean="0">
                <a:latin typeface="Calibri" panose="020F0502020204030204" pitchFamily="34" charset="0"/>
              </a:rPr>
              <a:pPr/>
              <a:t>4</a:t>
            </a:fld>
            <a:endParaRPr lang="zh-CN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2214221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这是也是一款有历史的社交软件。叫</a:t>
            </a:r>
            <a:r>
              <a:rPr lang="en-US" altLang="zh-CN" dirty="0"/>
              <a:t>ICQ</a:t>
            </a:r>
            <a:r>
              <a:rPr lang="zh-CN" altLang="en-US" dirty="0"/>
              <a:t>，是</a:t>
            </a:r>
            <a:r>
              <a:rPr lang="en-US" altLang="zh-CN" dirty="0"/>
              <a:t>1996</a:t>
            </a:r>
            <a:r>
              <a:rPr lang="zh-CN" altLang="en-US" dirty="0"/>
              <a:t>年三个以色列人开发的，</a:t>
            </a:r>
            <a:r>
              <a:rPr lang="en-US" altLang="zh-CN" dirty="0"/>
              <a:t>ICQ</a:t>
            </a:r>
            <a:r>
              <a:rPr lang="zh-CN" altLang="en-US" dirty="0"/>
              <a:t>就是</a:t>
            </a:r>
            <a:r>
              <a:rPr lang="en-US" altLang="zh-CN" dirty="0"/>
              <a:t>I SEEK YOU</a:t>
            </a:r>
            <a:r>
              <a:rPr lang="zh-CN" altLang="en-US" dirty="0"/>
              <a:t>的同音，</a:t>
            </a:r>
            <a:r>
              <a:rPr lang="en-US" altLang="zh-CN" dirty="0"/>
              <a:t>SEEK</a:t>
            </a:r>
            <a:r>
              <a:rPr lang="zh-CN" altLang="en-US" dirty="0"/>
              <a:t>是</a:t>
            </a:r>
            <a:r>
              <a:rPr lang="en-US" altLang="zh-CN" dirty="0"/>
              <a:t>SEEK</a:t>
            </a:r>
            <a:r>
              <a:rPr lang="zh-CN" altLang="en-US" dirty="0"/>
              <a:t>，就是我找你的意思，</a:t>
            </a:r>
            <a:r>
              <a:rPr lang="en-US" altLang="zh-CN" dirty="0"/>
              <a:t>ICQ</a:t>
            </a:r>
            <a:r>
              <a:rPr lang="zh-CN" altLang="en-US" dirty="0"/>
              <a:t>支持在互联网上聊天、发送消息和文件等。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9E39A32-3B87-4A0F-A890-33F9029BAAD5}" type="slidenum">
              <a:rPr lang="zh-CN" altLang="en-US" smtClean="0"/>
              <a:pPr>
                <a:defRPr/>
              </a:pPr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357431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zh-CN" altLang="en-US" dirty="0"/>
              <a:t>腾讯早期社交软件不叫</a:t>
            </a:r>
            <a:r>
              <a:rPr lang="en-US" altLang="zh-CN" dirty="0"/>
              <a:t>QQ</a:t>
            </a:r>
            <a:r>
              <a:rPr lang="zh-CN" altLang="en-US" dirty="0"/>
              <a:t>，叫</a:t>
            </a:r>
            <a:r>
              <a:rPr lang="en-US" altLang="zh-CN" dirty="0"/>
              <a:t>OICQ</a:t>
            </a:r>
            <a:r>
              <a:rPr lang="zh-CN" altLang="en-US" dirty="0"/>
              <a:t>，</a:t>
            </a:r>
            <a:r>
              <a:rPr lang="en-US" altLang="zh-CN" dirty="0"/>
              <a:t>OICQ</a:t>
            </a:r>
            <a:r>
              <a:rPr lang="zh-CN" altLang="en-US" dirty="0"/>
              <a:t>模仿</a:t>
            </a:r>
            <a:r>
              <a:rPr lang="en-US" altLang="zh-CN" dirty="0"/>
              <a:t>ICQ</a:t>
            </a:r>
            <a:r>
              <a:rPr lang="zh-CN" altLang="en-US" dirty="0"/>
              <a:t>，在前面加了一个</a:t>
            </a:r>
            <a:r>
              <a:rPr lang="en-US" altLang="zh-CN" dirty="0"/>
              <a:t>O</a:t>
            </a:r>
            <a:r>
              <a:rPr lang="zh-CN" altLang="en-US" dirty="0"/>
              <a:t>，是</a:t>
            </a:r>
            <a:r>
              <a:rPr lang="en-US" altLang="zh-CN" dirty="0"/>
              <a:t>opening I seek you</a:t>
            </a:r>
            <a:r>
              <a:rPr lang="zh-CN" altLang="en-US" dirty="0"/>
              <a:t>，意思是“开放的</a:t>
            </a:r>
            <a:r>
              <a:rPr lang="en-US" altLang="zh-CN" dirty="0"/>
              <a:t>ICQ”</a:t>
            </a:r>
            <a:r>
              <a:rPr lang="zh-CN" altLang="en-US" dirty="0"/>
              <a:t>，后来被指侵权，于是才会改为</a:t>
            </a:r>
            <a:r>
              <a:rPr lang="en-US" altLang="zh-CN" dirty="0"/>
              <a:t>QQ</a:t>
            </a:r>
            <a:r>
              <a:rPr lang="zh-CN" altLang="en-US" dirty="0"/>
              <a:t>。</a:t>
            </a:r>
            <a:r>
              <a:rPr lang="en-US" altLang="zh-CN" dirty="0"/>
              <a:t>OCIQ</a:t>
            </a:r>
            <a:r>
              <a:rPr lang="zh-CN" altLang="en-US" dirty="0"/>
              <a:t>虽然是模仿</a:t>
            </a:r>
            <a:r>
              <a:rPr lang="en-US" altLang="zh-CN" dirty="0"/>
              <a:t>ICQ</a:t>
            </a:r>
            <a:r>
              <a:rPr lang="zh-CN" altLang="en-US" dirty="0"/>
              <a:t>，但也做了很多改进，比如：</a:t>
            </a:r>
            <a:r>
              <a:rPr lang="en-US" altLang="zh-CN" dirty="0"/>
              <a:t>OICQ</a:t>
            </a:r>
            <a:r>
              <a:rPr lang="zh-CN" altLang="en-US" dirty="0"/>
              <a:t>是中文版本，</a:t>
            </a:r>
            <a:r>
              <a:rPr lang="en-US" altLang="zh-CN" dirty="0"/>
              <a:t>ICQ</a:t>
            </a:r>
            <a:r>
              <a:rPr lang="zh-CN" altLang="en-US" dirty="0"/>
              <a:t>是英文的，</a:t>
            </a:r>
            <a:r>
              <a:rPr lang="en-US" altLang="zh-CN" dirty="0"/>
              <a:t>QICQ</a:t>
            </a:r>
            <a:r>
              <a:rPr lang="zh-CN" altLang="en-US" dirty="0"/>
              <a:t>具备离线消息功能，无论在哪台电脑登陆都一样，而且还根据当时国内的具体需求，加入许多功能，比如无线寻呼，</a:t>
            </a:r>
            <a:r>
              <a:rPr lang="en-US" altLang="zh-CN" dirty="0"/>
              <a:t>IP</a:t>
            </a:r>
            <a:r>
              <a:rPr lang="zh-CN" altLang="en-US" dirty="0"/>
              <a:t>电话和</a:t>
            </a:r>
            <a:r>
              <a:rPr lang="en-US" altLang="zh-CN" dirty="0"/>
              <a:t>GSM</a:t>
            </a:r>
            <a:r>
              <a:rPr lang="zh-CN" altLang="en-US" dirty="0"/>
              <a:t>短信消息等等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9E39A32-3B87-4A0F-A890-33F9029BAAD5}" type="slidenum">
              <a:rPr lang="zh-CN" altLang="en-US" smtClean="0"/>
              <a:pPr>
                <a:defRPr/>
              </a:pPr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34555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创新还是一种对技术，对体验的极致追求，当苹果</a:t>
            </a:r>
            <a:r>
              <a:rPr lang="en-US" altLang="zh-CN" dirty="0"/>
              <a:t>2017</a:t>
            </a:r>
            <a:r>
              <a:rPr lang="zh-CN" altLang="en-US" dirty="0"/>
              <a:t>年刚发布</a:t>
            </a:r>
            <a:r>
              <a:rPr lang="en-US" altLang="zh-CN" dirty="0" err="1"/>
              <a:t>faceID</a:t>
            </a:r>
            <a:r>
              <a:rPr lang="zh-CN" altLang="en-US" dirty="0"/>
              <a:t>的时候，在互联网上对</a:t>
            </a:r>
            <a:r>
              <a:rPr lang="en-US" altLang="zh-CN" dirty="0" err="1"/>
              <a:t>faceID</a:t>
            </a:r>
            <a:r>
              <a:rPr lang="zh-CN" altLang="en-US" dirty="0"/>
              <a:t>解锁的功能各种调侃，但是不可否认，苹果的这个创新成为了后面所有手机厂商跟进的对象，如同当年</a:t>
            </a:r>
            <a:r>
              <a:rPr lang="en-US" altLang="zh-CN" dirty="0"/>
              <a:t>iPhone5s</a:t>
            </a:r>
            <a:r>
              <a:rPr lang="zh-CN" altLang="en-US" dirty="0"/>
              <a:t>搭载指纹识别引发的轰动效应一样，可以说，</a:t>
            </a:r>
            <a:r>
              <a:rPr lang="en-US" altLang="zh-CN" dirty="0" err="1"/>
              <a:t>faceID</a:t>
            </a:r>
            <a:r>
              <a:rPr lang="zh-CN" altLang="en-US" dirty="0"/>
              <a:t>是苹果在手机安全领域的一个革命性和引领性的创新。</a:t>
            </a:r>
            <a:endParaRPr lang="en-US" altLang="zh-CN" dirty="0"/>
          </a:p>
          <a:p>
            <a:r>
              <a:rPr lang="en-US" altLang="zh-CN" dirty="0" err="1"/>
              <a:t>IphoneX</a:t>
            </a:r>
            <a:r>
              <a:rPr lang="zh-CN" altLang="en-US" dirty="0"/>
              <a:t>把红外摄像头，泛光感应元件，距离传感器，环境光传感器，扬声器，麦克风，摄像头和点阵投影器集成到有限的刘海空间中，完成了一系列复杂的人脸识别操作，直到今天还是一直被模仿，从未被超越</a:t>
            </a:r>
            <a:endParaRPr lang="en-US" altLang="zh-CN" dirty="0"/>
          </a:p>
          <a:p>
            <a:r>
              <a:rPr lang="zh-CN" altLang="en-US" dirty="0"/>
              <a:t>苹果的</a:t>
            </a:r>
            <a:r>
              <a:rPr lang="en-US" altLang="zh-CN" dirty="0" err="1"/>
              <a:t>faceID</a:t>
            </a:r>
            <a:r>
              <a:rPr lang="zh-CN" altLang="en-US" dirty="0"/>
              <a:t>技术主要领先在以下几点：</a:t>
            </a:r>
            <a:r>
              <a:rPr lang="en-US" altLang="zh-CN" dirty="0"/>
              <a:t>1</a:t>
            </a:r>
            <a:r>
              <a:rPr lang="zh-CN" altLang="en-US" dirty="0"/>
              <a:t>）解锁是用的红外线投影，另一个红外线接收器捕捉信号，意味着，你不开灯也能解锁；</a:t>
            </a:r>
            <a:r>
              <a:rPr lang="en-US" altLang="zh-CN" dirty="0"/>
              <a:t>2</a:t>
            </a:r>
            <a:r>
              <a:rPr lang="zh-CN" altLang="en-US" dirty="0"/>
              <a:t>）必须睁开眼睛，闭着眼睛是解不开的；</a:t>
            </a:r>
            <a:r>
              <a:rPr lang="en-US" altLang="zh-CN" dirty="0"/>
              <a:t>3</a:t>
            </a:r>
            <a:r>
              <a:rPr lang="zh-CN" altLang="en-US" dirty="0"/>
              <a:t>）</a:t>
            </a:r>
            <a:r>
              <a:rPr lang="en-US" altLang="zh-CN" dirty="0" err="1"/>
              <a:t>faceID</a:t>
            </a:r>
            <a:r>
              <a:rPr lang="zh-CN" altLang="en-US" dirty="0"/>
              <a:t>捕捉的是五官的数据，而且会自主学习，你每天的面部细节的细微变化，手机都会慢慢记录，而且是全方位的记录面部五官细节。发布会上说，别人不一定认出你，但是</a:t>
            </a:r>
            <a:r>
              <a:rPr lang="en-US" altLang="zh-CN" dirty="0" err="1"/>
              <a:t>iphoneX</a:t>
            </a:r>
            <a:r>
              <a:rPr lang="zh-CN" altLang="en-US" dirty="0"/>
              <a:t>认得出，即使带上眼镜也能解锁，因为五官是不会变的；</a:t>
            </a:r>
            <a:r>
              <a:rPr lang="en-US" altLang="zh-CN" dirty="0"/>
              <a:t>4</a:t>
            </a:r>
            <a:r>
              <a:rPr lang="zh-CN" altLang="en-US" dirty="0"/>
              <a:t>）使用照片无法解锁，因为照片是没有立体感的。红外线发射过去，捕捉到的信号是一个平面。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9E39A32-3B87-4A0F-A890-33F9029BAAD5}" type="slidenum">
              <a:rPr lang="zh-CN" altLang="en-US" smtClean="0"/>
              <a:pPr>
                <a:defRPr/>
              </a:pPr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42820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9E39A32-3B87-4A0F-A890-33F9029BAAD5}" type="slidenum">
              <a:rPr lang="zh-CN" altLang="en-US" smtClean="0"/>
              <a:pPr>
                <a:defRPr/>
              </a:pPr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92235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3795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altLang="zh-CN" dirty="0"/>
              <a:t>2007</a:t>
            </a:r>
            <a:r>
              <a:rPr lang="zh-CN" altLang="en-US" dirty="0"/>
              <a:t>年</a:t>
            </a:r>
            <a:r>
              <a:rPr lang="en-US" altLang="zh-CN" dirty="0" err="1"/>
              <a:t>iphone</a:t>
            </a:r>
            <a:endParaRPr lang="en-US" altLang="zh-CN" dirty="0"/>
          </a:p>
          <a:p>
            <a:r>
              <a:rPr lang="en-US" altLang="zh-CN" dirty="0"/>
              <a:t>2008</a:t>
            </a:r>
            <a:r>
              <a:rPr lang="zh-CN" altLang="en-US" dirty="0"/>
              <a:t>年</a:t>
            </a:r>
            <a:r>
              <a:rPr lang="en-US" altLang="zh-CN" dirty="0"/>
              <a:t>air</a:t>
            </a:r>
          </a:p>
          <a:p>
            <a:r>
              <a:rPr lang="zh-CN" altLang="en-US" dirty="0"/>
              <a:t>另外一个让我印象深刻的场景就是苹果</a:t>
            </a:r>
            <a:r>
              <a:rPr lang="en-US" altLang="zh-CN" dirty="0"/>
              <a:t>2008</a:t>
            </a:r>
            <a:r>
              <a:rPr lang="zh-CN" altLang="en-US" dirty="0"/>
              <a:t>年发布第一代</a:t>
            </a:r>
            <a:r>
              <a:rPr lang="en-US" altLang="zh-CN" dirty="0"/>
              <a:t>air</a:t>
            </a:r>
            <a:r>
              <a:rPr lang="zh-CN" altLang="en-US" dirty="0"/>
              <a:t>手提电脑的时候，乔布斯说接下来我们要发布一款全新的笔记本电脑，所有人都在等待他拿产品上台，要知道在那个年代，笔记本电脑的平均厚度接近</a:t>
            </a:r>
            <a:r>
              <a:rPr lang="en-US" altLang="zh-CN" dirty="0"/>
              <a:t>1CM</a:t>
            </a:r>
            <a:r>
              <a:rPr lang="zh-CN" altLang="en-US" dirty="0"/>
              <a:t>，只见他从公文袋中拿出纸一样的笔记本电脑，现场立刻沸腾了。这就是颠覆式创新的魅力。</a:t>
            </a:r>
          </a:p>
        </p:txBody>
      </p:sp>
      <p:sp>
        <p:nvSpPr>
          <p:cNvPr id="33796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Palatino Linotype" panose="02040502050505030304" pitchFamily="18" charset="0"/>
                <a:ea typeface="宋体" panose="02010600030101010101" pitchFamily="2" charset="-122"/>
              </a:defRPr>
            </a:lvl9pPr>
          </a:lstStyle>
          <a:p>
            <a:fld id="{FDFE6902-C59E-4CB1-B659-44F4F6CBC51F}" type="slidenum">
              <a:rPr lang="zh-CN" altLang="en-US" smtClean="0">
                <a:latin typeface="Calibri" panose="020F0502020204030204" pitchFamily="34" charset="0"/>
              </a:rPr>
              <a:pPr/>
              <a:t>11</a:t>
            </a:fld>
            <a:endParaRPr lang="zh-CN" altLang="en-US"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12980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zh-CN" altLang="en-US" dirty="0"/>
              <a:t>怎么衡量这个收益呢？一般通过三个方面来评估某个创新行为的价值，第一，是否提高了效率，二，是否降低了成本，三，是否极大的提升了用户体验</a:t>
            </a:r>
            <a:endParaRPr lang="en-US" altLang="zh-CN" dirty="0"/>
          </a:p>
          <a:p>
            <a:r>
              <a:rPr lang="zh-CN" altLang="en-US" dirty="0"/>
              <a:t>只要某个创新行为至少满足其中一条，就可以认定是创新行为，这里要注意的是，效率提高，或成本降低的幅度越大，我们可以说创新行为越有价值，但是，如果创新行为仅仅是改进用户体验，就不一定是创新行为，在提高用户体验这点，一定在某个领域通过量的积累，让用户体验产生质的变化，有极大的提升，才可以说这是一个创新行为，这点后面我们会举例说明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19E39A32-3B87-4A0F-A890-33F9029BAAD5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95191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5059" name="备注占位符 2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每个本科生都需要修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2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个双创学分，有</a:t>
            </a:r>
            <a:r>
              <a:rPr lang="en-US" altLang="zh-CN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8</a:t>
            </a:r>
            <a:r>
              <a:rPr lang="zh-CN" altLang="en-US" sz="120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个途径可以获得，大创</a:t>
            </a:r>
            <a:r>
              <a:rPr lang="zh-CN" altLang="en-US" sz="1200" b="1" kern="1200" dirty="0">
                <a:solidFill>
                  <a:schemeClr val="bg1"/>
                </a:solidFill>
                <a:effectLst/>
                <a:latin typeface="微软雅黑" pitchFamily="34" charset="-122"/>
                <a:ea typeface="微软雅黑" pitchFamily="34" charset="-122"/>
                <a:cs typeface="+mn-cs"/>
              </a:rPr>
              <a:t>项目的成果可以用于</a:t>
            </a:r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其他</a:t>
            </a:r>
            <a:r>
              <a:rPr lang="en-US" altLang="zh-CN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个途径，是获取创新创业学分的主要方式，为创新创业学分认证体系体提供了有力的支撑</a:t>
            </a:r>
            <a:endParaRPr kumimoji="0" lang="zh-CN" altLang="en-US" sz="12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  <a:p>
            <a:endParaRPr lang="zh-CN" altLang="zh-CN" sz="1200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5060" name="灯片编号占位符 1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932D7D88-7BF7-409D-AA48-03B08167726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  <a:cs typeface="+mn-cs"/>
              </a:rPr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935577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16CBF9-3267-4291-AACA-A9C71F974631}" type="datetime1">
              <a:rPr lang="zh-CN" altLang="en-US"/>
              <a:pPr>
                <a:defRPr/>
              </a:pPr>
              <a:t>2024-03-17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58813" y="6356350"/>
            <a:ext cx="54260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北京交通大学 电子信息工程学院 </a:t>
            </a:r>
            <a:r>
              <a:rPr lang="zh-CN" altLang="en-US" smtClean="0"/>
              <a:t>大学生创新活动中心</a:t>
            </a: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22208C-78D8-47A6-B88A-929B9205AA0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8413734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8254DA4-614D-4FBE-8F2C-B4920705A99F}" type="datetime1">
              <a:rPr lang="zh-CN" altLang="en-US"/>
              <a:pPr>
                <a:defRPr/>
              </a:pPr>
              <a:t>2024-03-17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58813" y="6356350"/>
            <a:ext cx="54260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北京交通大学 电子信息工程学院 大学生创新活动中心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8FFB42-B0AC-4E28-BFB1-A48699C8689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790857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5632DB-F765-4CC3-A638-C703D1F34992}" type="datetime1">
              <a:rPr lang="zh-CN" altLang="en-US"/>
              <a:pPr>
                <a:defRPr/>
              </a:pPr>
              <a:t>2024-03-17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58813" y="6356350"/>
            <a:ext cx="54260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北京交通大学 电子信息工程学院 大学生创新活动中心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750CEB-5049-4988-970D-28F3067A459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8591115"/>
      </p:ext>
    </p:extLst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0" y="1214424"/>
            <a:ext cx="9144000" cy="5108557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2800">
                <a:latin typeface="黑体" pitchFamily="49" charset="-122"/>
                <a:ea typeface="黑体" pitchFamily="49" charset="-122"/>
              </a:defRPr>
            </a:lvl1pPr>
            <a:lvl2pPr>
              <a:defRPr sz="2400">
                <a:latin typeface="黑体" pitchFamily="49" charset="-122"/>
                <a:ea typeface="黑体" pitchFamily="49" charset="-122"/>
              </a:defRPr>
            </a:lvl2pPr>
            <a:lvl3pPr>
              <a:defRPr sz="2000">
                <a:latin typeface="黑体" pitchFamily="49" charset="-122"/>
                <a:ea typeface="黑体" pitchFamily="49" charset="-122"/>
              </a:defRPr>
            </a:lvl3pPr>
            <a:lvl4pPr>
              <a:defRPr sz="1800">
                <a:latin typeface="黑体" pitchFamily="49" charset="-122"/>
                <a:ea typeface="黑体" pitchFamily="49" charset="-122"/>
              </a:defRPr>
            </a:lvl4pPr>
            <a:lvl5pPr>
              <a:defRPr sz="1800">
                <a:latin typeface="黑体" pitchFamily="49" charset="-122"/>
                <a:ea typeface="黑体" pitchFamily="49" charset="-122"/>
              </a:defRPr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124EAC1E-DCA7-4D33-B6E6-3A2717D608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CF009E-2ABC-41F9-9BB4-2F801568DDE9}" type="datetime1">
              <a:rPr lang="zh-CN" altLang="en-US"/>
              <a:pPr>
                <a:defRPr/>
              </a:pPr>
              <a:t>2024-03-17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A86399-81D0-485B-8253-3F162FBBE9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30FAFF87-65A6-4CBD-9BD5-95F1EBFE1A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6859588" y="6519863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1">
                <a:solidFill>
                  <a:srgbClr val="7F7F7F"/>
                </a:solidFill>
                <a:cs typeface="Arial" pitchFamily="34" charset="0"/>
              </a:defRPr>
            </a:lvl1pPr>
          </a:lstStyle>
          <a:p>
            <a:fld id="{33C02ADB-6D42-4AAD-A243-6D6800A9CF99}" type="slidenum">
              <a:rPr lang="zh-CN" altLang="en-US"/>
              <a:pPr/>
              <a:t>‹#›</a:t>
            </a:fld>
            <a:endParaRPr lang="zh-CN" altLang="en-US"/>
          </a:p>
        </p:txBody>
      </p:sp>
      <p:sp>
        <p:nvSpPr>
          <p:cNvPr id="7" name="Rectangle 14"/>
          <p:cNvSpPr>
            <a:spLocks noChangeArrowheads="1"/>
          </p:cNvSpPr>
          <p:nvPr userDrawn="1"/>
        </p:nvSpPr>
        <p:spPr bwMode="ltGray">
          <a:xfrm>
            <a:off x="179512" y="1052514"/>
            <a:ext cx="8642350" cy="73025"/>
          </a:xfrm>
          <a:prstGeom prst="rect">
            <a:avLst/>
          </a:prstGeom>
          <a:gradFill rotWithShape="0">
            <a:gsLst>
              <a:gs pos="0">
                <a:srgbClr val="FF8200"/>
              </a:gs>
              <a:gs pos="10001">
                <a:srgbClr val="FF0000"/>
              </a:gs>
              <a:gs pos="35001">
                <a:srgbClr val="BA0066"/>
              </a:gs>
              <a:gs pos="70000">
                <a:srgbClr val="66008F"/>
              </a:gs>
              <a:gs pos="100000">
                <a:srgbClr val="000082"/>
              </a:gs>
            </a:gsLst>
            <a:lin ang="0" scaled="1"/>
          </a:gradFill>
          <a:ln w="9525">
            <a:solidFill>
              <a:srgbClr val="FFCC00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9386352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F2516E-9D81-4031-8C68-6D116B42614B}" type="datetime1">
              <a:rPr lang="zh-CN" altLang="en-US"/>
              <a:pPr>
                <a:defRPr/>
              </a:pPr>
              <a:t>2024-03-17</a:t>
            </a:fld>
            <a:endParaRPr lang="zh-CN" alt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58813" y="6356350"/>
            <a:ext cx="54260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北京交通大学 电子信息工程学院 大学生创新活动中心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3ADFB4-B751-4A83-A639-0333B1E7B6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804674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Oval 6"/>
          <p:cNvSpPr/>
          <p:nvPr/>
        </p:nvSpPr>
        <p:spPr>
          <a:xfrm>
            <a:off x="4495800" y="3924300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Oval 7"/>
          <p:cNvSpPr/>
          <p:nvPr/>
        </p:nvSpPr>
        <p:spPr>
          <a:xfrm>
            <a:off x="4695825" y="3924300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Oval 8"/>
          <p:cNvSpPr/>
          <p:nvPr/>
        </p:nvSpPr>
        <p:spPr>
          <a:xfrm>
            <a:off x="4297363" y="3924300"/>
            <a:ext cx="84137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6C163F9-A57A-46B2-A681-E7401AFFBFE8}" type="datetime1">
              <a:rPr lang="zh-CN" altLang="en-US"/>
              <a:pPr>
                <a:defRPr/>
              </a:pPr>
              <a:t>2024-03-17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58813" y="6356350"/>
            <a:ext cx="54260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北京交通大学 电子信息工程学院 大学生创新活动中心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DBAC7F-8E36-45DB-B5DF-66390D947A1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08723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DC6F27-4EA8-407F-8FBC-9D39885DA6DD}" type="datetime1">
              <a:rPr lang="zh-CN" altLang="en-US"/>
              <a:pPr>
                <a:defRPr/>
              </a:pPr>
              <a:t>2024-03-17</a:t>
            </a:fld>
            <a:endParaRPr lang="zh-CN" alt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>
          <a:xfrm>
            <a:off x="658813" y="6356350"/>
            <a:ext cx="54260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北京交通大学 电子信息工程学院 大学生创新活动中心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967931-A0C9-49CC-B4E3-0252DED17FC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7413921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8ED7CF-796B-4BBC-B7D9-D4B2507C160B}" type="datetime1">
              <a:rPr lang="zh-CN" altLang="en-US"/>
              <a:pPr>
                <a:defRPr/>
              </a:pPr>
              <a:t>2024-03-17</a:t>
            </a:fld>
            <a:endParaRPr lang="zh-CN" alt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>
          <a:xfrm>
            <a:off x="658813" y="6356350"/>
            <a:ext cx="54260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北京交通大学 电子信息工程学院 大学生创新活动中心</a:t>
            </a: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9E1B01-DCF6-45BF-B702-CB433E640EF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2209476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A500A1-50E9-460C-B34D-E4766F135825}" type="datetime1">
              <a:rPr lang="zh-CN" altLang="en-US"/>
              <a:pPr>
                <a:defRPr/>
              </a:pPr>
              <a:t>2024-03-17</a:t>
            </a:fld>
            <a:endParaRPr lang="zh-CN" alt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58813" y="6356350"/>
            <a:ext cx="54260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北京交通大学 电子信息工程学院 大学生创新活动中心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47F532-3F0F-4768-B520-3F1FDEA663A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252945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830F97-6658-4DFE-AA3C-A0A36AC8A5D8}" type="datetime1">
              <a:rPr lang="zh-CN" altLang="en-US"/>
              <a:pPr>
                <a:defRPr/>
              </a:pPr>
              <a:t>2024-03-17</a:t>
            </a:fld>
            <a:endParaRPr lang="zh-CN" altLang="en-US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58813" y="6356350"/>
            <a:ext cx="54260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北京交通大学 电子信息工程学院 大学生创新活动中心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DAE95D-8DD6-4031-8BEC-3B034821AA2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94905923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725568-3A57-4B39-AA1A-5D95A168FAC7}" type="datetime1">
              <a:rPr lang="zh-CN" altLang="en-US"/>
              <a:pPr>
                <a:defRPr/>
              </a:pPr>
              <a:t>2024-03-17</a:t>
            </a:fld>
            <a:endParaRPr lang="zh-CN" alt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58813" y="6356350"/>
            <a:ext cx="54260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北京交通大学 电子信息工程学院 大学生创新活动中心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827B8F-967F-4C8D-8F48-3BB3A68A2AD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604559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rtlCol="0">
            <a:normAutofit/>
          </a:bodyPr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39CA5B-FD2F-4B88-810E-CDAFF86D31F6}" type="datetime1">
              <a:rPr lang="zh-CN" altLang="en-US"/>
              <a:pPr>
                <a:defRPr/>
              </a:pPr>
              <a:t>2024-03-17</a:t>
            </a:fld>
            <a:endParaRPr lang="zh-CN" altLang="en-US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658813" y="6356350"/>
            <a:ext cx="5426075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/>
              <a:t>北京交通大学 电子信息工程学院 大学生创新活动中心</a:t>
            </a: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431B26-74C1-4734-AF57-B01E15F9A1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0549759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4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0"/>
            <a:ext cx="8229600" cy="160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单击此处编辑母版标题样式</a:t>
            </a:r>
            <a:endParaRPr lang="en-US" altLang="zh-CN" dirty="0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en-US" altLang="zh-CN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2700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600" b="1">
                <a:solidFill>
                  <a:schemeClr val="tx1">
                    <a:lumMod val="65000"/>
                    <a:lumOff val="35000"/>
                  </a:schemeClr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defRPr/>
            </a:pPr>
            <a:fld id="{99B81BA9-072D-43C6-88B9-AE31D38C914C}" type="datetime1">
              <a:rPr lang="zh-CN" altLang="en-US"/>
              <a:pPr>
                <a:defRPr/>
              </a:pPr>
              <a:t>2024-03-17</a:t>
            </a:fld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925" y="6356350"/>
            <a:ext cx="561975" cy="365125"/>
          </a:xfrm>
          <a:prstGeom prst="rect">
            <a:avLst/>
          </a:prstGeom>
        </p:spPr>
        <p:txBody>
          <a:bodyPr vert="horz" wrap="square" lIns="27432" tIns="45720" rIns="4572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595959"/>
                </a:solidFill>
                <a:latin typeface="Century Gothic" panose="020B0502020202020204" pitchFamily="34" charset="0"/>
              </a:defRPr>
            </a:lvl1pPr>
          </a:lstStyle>
          <a:p>
            <a:pPr>
              <a:defRPr/>
            </a:pPr>
            <a:fld id="{2EB4623B-6B52-4368-B906-9AEE82A4EB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sp>
        <p:nvSpPr>
          <p:cNvPr id="7" name="Oval 6"/>
          <p:cNvSpPr/>
          <p:nvPr/>
        </p:nvSpPr>
        <p:spPr>
          <a:xfrm>
            <a:off x="8458200" y="6499225"/>
            <a:ext cx="84138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569913" y="6499225"/>
            <a:ext cx="84137" cy="84138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1" r:id="rId1"/>
    <p:sldLayoutId id="2147483912" r:id="rId2"/>
    <p:sldLayoutId id="2147483922" r:id="rId3"/>
    <p:sldLayoutId id="2147483913" r:id="rId4"/>
    <p:sldLayoutId id="2147483914" r:id="rId5"/>
    <p:sldLayoutId id="2147483915" r:id="rId6"/>
    <p:sldLayoutId id="2147483916" r:id="rId7"/>
    <p:sldLayoutId id="2147483917" r:id="rId8"/>
    <p:sldLayoutId id="2147483918" r:id="rId9"/>
    <p:sldLayoutId id="2147483919" r:id="rId10"/>
    <p:sldLayoutId id="2147483920" r:id="rId11"/>
    <p:sldLayoutId id="2147483923" r:id="rId12"/>
  </p:sldLayoutIdLst>
  <p:transition/>
  <p:timing>
    <p:tnLst>
      <p:par>
        <p:cTn id="1" dur="indefinite" restart="never" nodeType="tmRoot"/>
      </p:par>
    </p:tnLst>
  </p:timing>
  <p:hf sldNum="0" hdr="0"/>
  <p:txStyles>
    <p:titleStyle>
      <a:lvl1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4400" b="1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j-cs"/>
        </a:defRPr>
      </a:lvl1pPr>
      <a:lvl2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2pPr>
      <a:lvl3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3pPr>
      <a:lvl4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4pPr>
      <a:lvl5pPr algn="ctr" rtl="0" eaLnBrk="0" fontAlgn="base" hangingPunct="0">
        <a:lnSpc>
          <a:spcPts val="5800"/>
        </a:lnSpc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5pPr>
      <a:lvl6pPr marL="457200" algn="ctr" rtl="0" fontAlgn="base">
        <a:lnSpc>
          <a:spcPts val="5800"/>
        </a:lnSpc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6pPr>
      <a:lvl7pPr marL="914400" algn="ctr" rtl="0" fontAlgn="base">
        <a:lnSpc>
          <a:spcPts val="5800"/>
        </a:lnSpc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7pPr>
      <a:lvl8pPr marL="1371600" algn="ctr" rtl="0" fontAlgn="base">
        <a:lnSpc>
          <a:spcPts val="5800"/>
        </a:lnSpc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8pPr>
      <a:lvl9pPr marL="1828800" algn="ctr" rtl="0" fontAlgn="base">
        <a:lnSpc>
          <a:spcPts val="5800"/>
        </a:lnSpc>
        <a:spcBef>
          <a:spcPct val="0"/>
        </a:spcBef>
        <a:spcAft>
          <a:spcPct val="0"/>
        </a:spcAft>
        <a:defRPr sz="4400" b="1">
          <a:solidFill>
            <a:schemeClr val="tx1"/>
          </a:solidFill>
          <a:latin typeface="微软雅黑" pitchFamily="34" charset="-122"/>
          <a:ea typeface="微软雅黑" pitchFamily="34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Courier New" panose="02070309020205020404" pitchFamily="49" charset="0"/>
        <a:buChar char="o"/>
        <a:defRPr sz="2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Courier New" panose="02070309020205020404" pitchFamily="49" charset="0"/>
        <a:buChar char="o"/>
        <a:defRPr sz="2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微软雅黑" pitchFamily="34" charset="-122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5.png"/><Relationship Id="rId5" Type="http://schemas.openxmlformats.org/officeDocument/2006/relationships/image" Target="../media/image34.png"/><Relationship Id="rId4" Type="http://schemas.openxmlformats.org/officeDocument/2006/relationships/image" Target="../media/image3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NUL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gif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png"/><Relationship Id="rId3" Type="http://schemas.openxmlformats.org/officeDocument/2006/relationships/image" Target="../media/image45.png"/><Relationship Id="rId7" Type="http://schemas.openxmlformats.org/officeDocument/2006/relationships/image" Target="../media/image49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4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opat.com/" TargetMode="External"/><Relationship Id="rId2" Type="http://schemas.openxmlformats.org/officeDocument/2006/relationships/hyperlink" Target="http://www.sipo.gov.cn/zljs/" TargetMode="Externa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gif"/><Relationship Id="rId2" Type="http://schemas.openxmlformats.org/officeDocument/2006/relationships/image" Target="../media/image56.gif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8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63.png"/><Relationship Id="rId5" Type="http://schemas.openxmlformats.org/officeDocument/2006/relationships/image" Target="../media/image62.png"/><Relationship Id="rId4" Type="http://schemas.openxmlformats.org/officeDocument/2006/relationships/notesSlide" Target="../notesSlides/notesSlide1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image" Target="../media/image64.gi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7.png"/><Relationship Id="rId4" Type="http://schemas.openxmlformats.org/officeDocument/2006/relationships/image" Target="../media/image6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13" Type="http://schemas.openxmlformats.org/officeDocument/2006/relationships/image" Target="../media/image14.png"/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12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png"/><Relationship Id="rId11" Type="http://schemas.openxmlformats.org/officeDocument/2006/relationships/image" Target="../media/image12.png"/><Relationship Id="rId5" Type="http://schemas.openxmlformats.org/officeDocument/2006/relationships/image" Target="../media/image6.png"/><Relationship Id="rId10" Type="http://schemas.openxmlformats.org/officeDocument/2006/relationships/image" Target="../media/image11.png"/><Relationship Id="rId4" Type="http://schemas.openxmlformats.org/officeDocument/2006/relationships/image" Target="../media/image5.png"/><Relationship Id="rId9" Type="http://schemas.openxmlformats.org/officeDocument/2006/relationships/image" Target="../media/image10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5.png"/><Relationship Id="rId3" Type="http://schemas.openxmlformats.org/officeDocument/2006/relationships/image" Target="../media/image70.jpeg"/><Relationship Id="rId7" Type="http://schemas.openxmlformats.org/officeDocument/2006/relationships/image" Target="../media/image7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3.jpeg"/><Relationship Id="rId5" Type="http://schemas.openxmlformats.org/officeDocument/2006/relationships/image" Target="../media/image72.jpeg"/><Relationship Id="rId4" Type="http://schemas.openxmlformats.org/officeDocument/2006/relationships/image" Target="../media/image71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gif"/><Relationship Id="rId5" Type="http://schemas.openxmlformats.org/officeDocument/2006/relationships/image" Target="../media/image22.gif"/><Relationship Id="rId4" Type="http://schemas.openxmlformats.org/officeDocument/2006/relationships/image" Target="../media/image2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副标题 2"/>
          <p:cNvSpPr>
            <a:spLocks noGrp="1"/>
          </p:cNvSpPr>
          <p:nvPr>
            <p:ph type="subTitle" idx="1"/>
          </p:nvPr>
        </p:nvSpPr>
        <p:spPr>
          <a:xfrm>
            <a:off x="3203848" y="4005064"/>
            <a:ext cx="3024188" cy="720898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3600" dirty="0" smtClean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陈 </a:t>
            </a:r>
            <a:r>
              <a:rPr lang="zh-CN" altLang="en-US" sz="3600" dirty="0" smtClean="0">
                <a:solidFill>
                  <a:schemeClr val="tx1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新</a:t>
            </a:r>
            <a:endParaRPr lang="en-US" altLang="zh-CN" sz="3600" dirty="0" smtClean="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6" name="标题 1"/>
          <p:cNvSpPr txBox="1">
            <a:spLocks/>
          </p:cNvSpPr>
          <p:nvPr/>
        </p:nvSpPr>
        <p:spPr bwMode="auto">
          <a:xfrm>
            <a:off x="755576" y="1844824"/>
            <a:ext cx="7772400" cy="15841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  <a:lvl2pPr marL="742950" indent="-285750">
              <a:spcBef>
                <a:spcPct val="20000"/>
              </a:spcBef>
              <a:buFont typeface="Courier New" panose="02070309020205020404" pitchFamily="49" charset="0"/>
              <a:buChar char="o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3pPr>
            <a:lvl4pPr marL="1600200" indent="-228600">
              <a:spcBef>
                <a:spcPct val="20000"/>
              </a:spcBef>
              <a:buFont typeface="Courier New" panose="02070309020205020404" pitchFamily="49" charset="0"/>
              <a:buChar char="o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5400" b="1" dirty="0" smtClean="0"/>
              <a:t>创新创业讲座</a:t>
            </a:r>
          </a:p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zh-CN" sz="3600" b="1" dirty="0" smtClean="0"/>
              <a:t>——</a:t>
            </a:r>
            <a:r>
              <a:rPr lang="zh-CN" altLang="en-US" sz="3600" b="1" dirty="0" smtClean="0"/>
              <a:t>如何做好一个大创</a:t>
            </a:r>
            <a:endParaRPr lang="zh-CN" altLang="en-US" sz="3600" b="1" dirty="0"/>
          </a:p>
        </p:txBody>
      </p:sp>
    </p:spTree>
    <p:extLst>
      <p:ext uri="{BB962C8B-B14F-4D97-AF65-F5344CB8AC3E}">
        <p14:creationId xmlns:p14="http://schemas.microsoft.com/office/powerpoint/2010/main" val="37971040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99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387424"/>
            <a:ext cx="8229600" cy="1600200"/>
          </a:xfrm>
        </p:spPr>
        <p:txBody>
          <a:bodyPr/>
          <a:lstStyle/>
          <a:p>
            <a:r>
              <a:rPr lang="en-US" altLang="zh-CN" dirty="0"/>
              <a:t>MacBook Air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F2516E-9D81-4031-8C68-6D116B42614B}" type="datetime1">
              <a:rPr lang="zh-CN" altLang="en-US" smtClean="0"/>
              <a:pPr>
                <a:defRPr/>
              </a:pPr>
              <a:t>2024-03-17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北京交通大学 电子信息工程学院 大学生创新活动中心</a:t>
            </a:r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457200" y="1135285"/>
            <a:ext cx="8229600" cy="4525963"/>
          </a:xfrm>
        </p:spPr>
        <p:txBody>
          <a:bodyPr/>
          <a:lstStyle/>
          <a:p>
            <a:r>
              <a:rPr lang="zh-CN" altLang="en-US" dirty="0"/>
              <a:t>时间：</a:t>
            </a:r>
            <a:r>
              <a:rPr lang="en-US" altLang="zh-CN" dirty="0"/>
              <a:t>2008</a:t>
            </a:r>
            <a:r>
              <a:rPr lang="zh-CN" altLang="en-US" dirty="0"/>
              <a:t>年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r>
              <a:rPr lang="en-US" altLang="zh-CN" dirty="0"/>
              <a:t>https://www.bilibili.com/video/av7125974?from=search&amp;seid=257658236558250152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8817" y="2132856"/>
            <a:ext cx="5093732" cy="28800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81812" y="2858987"/>
            <a:ext cx="2179562" cy="282616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6720920" y="3755553"/>
            <a:ext cx="2243025" cy="190569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000000" flipH="1">
            <a:off x="-50822" y="1731117"/>
            <a:ext cx="2112724" cy="1584543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2495237" y="1192583"/>
            <a:ext cx="2192329" cy="1800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21429" y="1137755"/>
            <a:ext cx="2336757" cy="196287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9902" y="1327649"/>
            <a:ext cx="2633081" cy="23873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5206316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标题 1"/>
          <p:cNvSpPr>
            <a:spLocks noGrp="1"/>
          </p:cNvSpPr>
          <p:nvPr>
            <p:ph type="title"/>
          </p:nvPr>
        </p:nvSpPr>
        <p:spPr>
          <a:xfrm>
            <a:off x="457200" y="-187425"/>
            <a:ext cx="8229600" cy="1600201"/>
          </a:xfrm>
        </p:spPr>
        <p:txBody>
          <a:bodyPr/>
          <a:lstStyle/>
          <a:p>
            <a:r>
              <a:rPr lang="zh-CN" altLang="en-US" dirty="0"/>
              <a:t>颠覆式创新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48BB86A2-BBC4-4C54-BAD6-B04F6457683D}" type="datetime1">
              <a:rPr lang="zh-CN" altLang="en-US" smtClean="0"/>
              <a:pPr>
                <a:defRPr/>
              </a:pPr>
              <a:t>2024-03-17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北京交通大学 电子信息工程学院 创新实验室</a:t>
            </a:r>
          </a:p>
        </p:txBody>
      </p:sp>
      <p:pic>
        <p:nvPicPr>
          <p:cNvPr id="32773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9500" y="1404317"/>
            <a:ext cx="6985000" cy="3924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4" name="图片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67475" y="3393455"/>
            <a:ext cx="2660650" cy="35639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2775" name="内容占位符 6"/>
          <p:cNvPicPr>
            <a:picLocks noGrp="1" noChangeAspect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12700" y="4018930"/>
            <a:ext cx="4386263" cy="2278062"/>
          </a:xfrm>
        </p:spPr>
      </p:pic>
    </p:spTree>
    <p:extLst>
      <p:ext uri="{BB962C8B-B14F-4D97-AF65-F5344CB8AC3E}">
        <p14:creationId xmlns:p14="http://schemas.microsoft.com/office/powerpoint/2010/main" val="3889163567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8D8777-EA6D-4DD4-BB05-6A2EF75F9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708" y="-387424"/>
            <a:ext cx="8229600" cy="1600200"/>
          </a:xfrm>
        </p:spPr>
        <p:txBody>
          <a:bodyPr/>
          <a:lstStyle/>
          <a:p>
            <a:r>
              <a:rPr lang="zh-CN" altLang="en-US" dirty="0"/>
              <a:t>那些快被我们遗忘的创新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E47770A-34EB-4248-B3E1-6AD824462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1223474"/>
            <a:ext cx="8229600" cy="4913389"/>
          </a:xfrm>
        </p:spPr>
        <p:txBody>
          <a:bodyPr/>
          <a:lstStyle/>
          <a:p>
            <a:r>
              <a:rPr lang="zh-CN" altLang="en-US" dirty="0"/>
              <a:t>蝴蝶键盘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629CFF2-C167-43CC-9CD1-F3DBD89B07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北京交通大学 电子信息工程学院 大学生创新活动中心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0DA58D9-0433-4BF2-BA05-CC8D5B0BE93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fld id="{44F7F6C1-2391-4636-BDB7-91C4017139DC}" type="slidenum">
              <a:rPr lang="zh-CN" altLang="en-US" smtClean="0"/>
              <a:t>12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65E5D689-ACE7-45A1-AE40-FAA664A1D79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841" y="2190276"/>
            <a:ext cx="4462105" cy="3240000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776FDF0E-A24F-43F3-ACF8-D80DD877CEE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2190276"/>
            <a:ext cx="4320000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790189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8D8777-EA6D-4DD4-BB05-6A2EF75F9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708" y="-387424"/>
            <a:ext cx="8229600" cy="1600200"/>
          </a:xfrm>
        </p:spPr>
        <p:txBody>
          <a:bodyPr/>
          <a:lstStyle/>
          <a:p>
            <a:r>
              <a:rPr lang="zh-CN" altLang="en-US" dirty="0"/>
              <a:t>那些快被我们遗忘的创新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E47770A-34EB-4248-B3E1-6AD824462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80608" y="1179310"/>
            <a:ext cx="8229600" cy="4913389"/>
          </a:xfrm>
        </p:spPr>
        <p:txBody>
          <a:bodyPr/>
          <a:lstStyle/>
          <a:p>
            <a:r>
              <a:rPr lang="zh-CN" altLang="en-US" dirty="0"/>
              <a:t>蝴蝶键盘</a:t>
            </a:r>
            <a:endParaRPr lang="en-US" altLang="zh-CN" dirty="0"/>
          </a:p>
          <a:p>
            <a:r>
              <a:rPr lang="en-US" altLang="zh-CN" dirty="0"/>
              <a:t>Walkman</a:t>
            </a:r>
          </a:p>
          <a:p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629CFF2-C167-43CC-9CD1-F3DBD89B07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北京交通大学 电子信息工程学院 大学生创新活动中心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0DA58D9-0433-4BF2-BA05-CC8D5B0BE93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fld id="{44F7F6C1-2391-4636-BDB7-91C4017139DC}" type="slidenum">
              <a:rPr lang="zh-CN" altLang="en-US" smtClean="0"/>
              <a:t>13</a:t>
            </a:fld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95777" y="4326912"/>
            <a:ext cx="1944560" cy="18000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5553" y="4326912"/>
            <a:ext cx="3073282" cy="1800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8725" y="2171732"/>
            <a:ext cx="3569433" cy="405279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15100" y="1105918"/>
            <a:ext cx="5125237" cy="3186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7109308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片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3016" y="2971449"/>
            <a:ext cx="4667652" cy="3240000"/>
          </a:xfrm>
          <a:prstGeom prst="rect">
            <a:avLst/>
          </a:prstGeom>
        </p:spPr>
      </p:pic>
      <p:sp>
        <p:nvSpPr>
          <p:cNvPr id="2" name="标题 1">
            <a:extLst>
              <a:ext uri="{FF2B5EF4-FFF2-40B4-BE49-F238E27FC236}">
                <a16:creationId xmlns:a16="http://schemas.microsoft.com/office/drawing/2014/main" id="{A28D8777-EA6D-4DD4-BB05-6A2EF75F9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708" y="-387424"/>
            <a:ext cx="8229600" cy="1600200"/>
          </a:xfrm>
        </p:spPr>
        <p:txBody>
          <a:bodyPr/>
          <a:lstStyle/>
          <a:p>
            <a:r>
              <a:rPr lang="zh-CN" altLang="en-US" dirty="0"/>
              <a:t>那些快被我们遗忘的创新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E47770A-34EB-4248-B3E1-6AD824462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1326132"/>
            <a:ext cx="8229600" cy="4913389"/>
          </a:xfrm>
        </p:spPr>
        <p:txBody>
          <a:bodyPr/>
          <a:lstStyle/>
          <a:p>
            <a:r>
              <a:rPr lang="zh-CN" altLang="en-US" dirty="0"/>
              <a:t>蝴蝶键盘</a:t>
            </a:r>
            <a:endParaRPr lang="en-US" altLang="zh-CN" dirty="0"/>
          </a:p>
          <a:p>
            <a:r>
              <a:rPr lang="en-US" altLang="zh-CN" dirty="0"/>
              <a:t>Walkman</a:t>
            </a:r>
          </a:p>
          <a:p>
            <a:r>
              <a:rPr lang="zh-CN" altLang="en-US" dirty="0"/>
              <a:t>带设计感的手机</a:t>
            </a:r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629CFF2-C167-43CC-9CD1-F3DBD89B07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北京交通大学 电子信息工程学院 大学生创新活动中心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0DA58D9-0433-4BF2-BA05-CC8D5B0BE93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fld id="{44F7F6C1-2391-4636-BDB7-91C4017139DC}" type="slidenum">
              <a:rPr lang="zh-CN" altLang="en-US" smtClean="0"/>
              <a:t>14</a:t>
            </a:fld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26617" y="4820576"/>
            <a:ext cx="2117383" cy="144000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81220" y="1378983"/>
            <a:ext cx="2752000" cy="1440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41888" y="3073354"/>
            <a:ext cx="2173961" cy="14400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71898" y="1347187"/>
            <a:ext cx="2246897" cy="144000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348884" y="3076667"/>
            <a:ext cx="1469911" cy="14400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833625" y="4813557"/>
            <a:ext cx="2100759" cy="14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002431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8D8777-EA6D-4DD4-BB05-6A2EF75F9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708" y="-387424"/>
            <a:ext cx="8229600" cy="1600200"/>
          </a:xfrm>
        </p:spPr>
        <p:txBody>
          <a:bodyPr/>
          <a:lstStyle/>
          <a:p>
            <a:r>
              <a:rPr lang="zh-CN" altLang="en-US" dirty="0"/>
              <a:t>那些快被我们遗忘的创新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E47770A-34EB-4248-B3E1-6AD824462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1326132"/>
            <a:ext cx="8229600" cy="4913389"/>
          </a:xfrm>
        </p:spPr>
        <p:txBody>
          <a:bodyPr/>
          <a:lstStyle/>
          <a:p>
            <a:r>
              <a:rPr lang="zh-CN" altLang="en-US" dirty="0"/>
              <a:t>蝴蝶键盘</a:t>
            </a:r>
            <a:endParaRPr lang="en-US" altLang="zh-CN" dirty="0"/>
          </a:p>
          <a:p>
            <a:r>
              <a:rPr lang="en-US" altLang="zh-CN" dirty="0"/>
              <a:t>Walkman</a:t>
            </a:r>
          </a:p>
          <a:p>
            <a:r>
              <a:rPr lang="zh-CN" altLang="en-US" dirty="0"/>
              <a:t>带设计感的手机</a:t>
            </a:r>
            <a:endParaRPr lang="en-US" altLang="zh-CN" dirty="0"/>
          </a:p>
          <a:p>
            <a:r>
              <a:rPr lang="zh-CN" altLang="en-US" dirty="0"/>
              <a:t>大家认识这个产品吗？</a:t>
            </a:r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629CFF2-C167-43CC-9CD1-F3DBD89B07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北京交通大学 电子信息工程学院 大学生创新活动中心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0DA58D9-0433-4BF2-BA05-CC8D5B0BE93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fld id="{44F7F6C1-2391-4636-BDB7-91C4017139DC}" type="slidenum">
              <a:rPr lang="zh-CN" altLang="en-US" smtClean="0"/>
              <a:t>15</a:t>
            </a:fld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112877"/>
            <a:ext cx="4863425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806327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28D8777-EA6D-4DD4-BB05-6A2EF75F968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62708" y="-387424"/>
            <a:ext cx="8229600" cy="1600200"/>
          </a:xfrm>
        </p:spPr>
        <p:txBody>
          <a:bodyPr/>
          <a:lstStyle/>
          <a:p>
            <a:r>
              <a:rPr lang="zh-CN" altLang="en-US" dirty="0"/>
              <a:t>那些快被我们遗忘的创新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E47770A-34EB-4248-B3E1-6AD824462C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07504" y="1326132"/>
            <a:ext cx="8229600" cy="4913389"/>
          </a:xfrm>
        </p:spPr>
        <p:txBody>
          <a:bodyPr/>
          <a:lstStyle/>
          <a:p>
            <a:r>
              <a:rPr lang="zh-CN" altLang="en-US" dirty="0"/>
              <a:t>蝴蝶键盘</a:t>
            </a:r>
            <a:endParaRPr lang="en-US" altLang="zh-CN" dirty="0"/>
          </a:p>
          <a:p>
            <a:r>
              <a:rPr lang="en-US" altLang="zh-CN" dirty="0"/>
              <a:t>Walkman</a:t>
            </a:r>
          </a:p>
          <a:p>
            <a:r>
              <a:rPr lang="zh-CN" altLang="en-US" dirty="0"/>
              <a:t>带设计感的手机</a:t>
            </a:r>
            <a:endParaRPr lang="en-US" altLang="zh-CN" dirty="0"/>
          </a:p>
          <a:p>
            <a:r>
              <a:rPr lang="zh-CN" altLang="en-US" dirty="0"/>
              <a:t>万能充</a:t>
            </a:r>
            <a:endParaRPr lang="en-US" altLang="zh-CN" dirty="0"/>
          </a:p>
          <a:p>
            <a:endParaRPr lang="en-US" altLang="zh-CN" dirty="0"/>
          </a:p>
          <a:p>
            <a:endParaRPr lang="zh-CN" altLang="en-US" dirty="0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5629CFF2-C167-43CC-9CD1-F3DBD89B07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北京交通大学 电子信息工程学院 大学生创新活动中心</a:t>
            </a: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70DA58D9-0433-4BF2-BA05-CC8D5B0BE933}"/>
              </a:ext>
            </a:extLst>
          </p:cNvPr>
          <p:cNvSpPr>
            <a:spLocks noGrp="1"/>
          </p:cNvSpPr>
          <p:nvPr>
            <p:ph type="sldNum" sz="quarter" idx="4294967295"/>
          </p:nvPr>
        </p:nvSpPr>
        <p:spPr/>
        <p:txBody>
          <a:bodyPr/>
          <a:lstStyle/>
          <a:p>
            <a:fld id="{44F7F6C1-2391-4636-BDB7-91C4017139DC}" type="slidenum">
              <a:rPr lang="zh-CN" altLang="en-US" smtClean="0"/>
              <a:t>16</a:t>
            </a:fld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112877"/>
            <a:ext cx="4863425" cy="32400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05029" y="3112877"/>
            <a:ext cx="3583385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5261880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创新的目的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4649"/>
            <a:ext cx="8229600" cy="4525963"/>
          </a:xfrm>
        </p:spPr>
        <p:txBody>
          <a:bodyPr/>
          <a:lstStyle/>
          <a:p>
            <a:r>
              <a:rPr lang="zh-CN" altLang="en-US" dirty="0"/>
              <a:t>提高效率</a:t>
            </a:r>
            <a:endParaRPr lang="en-US" altLang="zh-CN" dirty="0"/>
          </a:p>
          <a:p>
            <a:r>
              <a:rPr lang="zh-CN" altLang="en-US" dirty="0"/>
              <a:t>降低成本</a:t>
            </a:r>
            <a:endParaRPr lang="en-US" altLang="zh-CN" dirty="0"/>
          </a:p>
          <a:p>
            <a:r>
              <a:rPr lang="zh-CN" altLang="en-US" b="1" dirty="0">
                <a:solidFill>
                  <a:srgbClr val="FF0000"/>
                </a:solidFill>
              </a:rPr>
              <a:t>极大提升</a:t>
            </a:r>
            <a:r>
              <a:rPr lang="zh-CN" altLang="en-US" dirty="0"/>
              <a:t>用户体验：</a:t>
            </a:r>
            <a:r>
              <a:rPr lang="zh-CN" altLang="zh-CN" dirty="0"/>
              <a:t>量</a:t>
            </a:r>
            <a:r>
              <a:rPr lang="zh-CN" altLang="en-US" dirty="0"/>
              <a:t>变引发质变</a:t>
            </a:r>
            <a:endParaRPr lang="en-US" altLang="zh-CN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F2516E-9D81-4031-8C68-6D116B42614B}" type="datetime1">
              <a:rPr lang="zh-CN" altLang="en-US" smtClean="0"/>
              <a:pPr>
                <a:defRPr/>
              </a:pPr>
              <a:t>2024-03-17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北京交通大学 电子信息工程学院 大学生创新活动中心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61481" y="3501008"/>
            <a:ext cx="2429509" cy="180000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6793" y="3574619"/>
            <a:ext cx="2520000" cy="1652778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69137" y="3524157"/>
            <a:ext cx="1800000" cy="180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627528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5" name="灯片编号占位符 3"/>
          <p:cNvSpPr>
            <a:spLocks noGrp="1" noChangeArrowheads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fld id="{3F6BE757-00AF-44DD-B6C8-A27B1E782217}" type="slidenum">
              <a:rPr kumimoji="0" lang="zh-CN" altLang="en-US" sz="1400" b="1" i="0" u="none" strike="noStrike" kern="1200" cap="none" spc="0" normalizeH="0" baseline="0" noProof="0">
                <a:ln>
                  <a:noFill/>
                </a:ln>
                <a:solidFill>
                  <a:srgbClr val="898989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  <a:cs typeface="Arial" pitchFamily="34" charset="0"/>
              </a:rPr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t>18</a:t>
            </a:fld>
            <a:endParaRPr kumimoji="0" lang="zh-CN" altLang="en-US" sz="1400" b="1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itchFamily="34" charset="0"/>
              <a:ea typeface="宋体" pitchFamily="2" charset="-122"/>
              <a:cs typeface="Arial" pitchFamily="34" charset="0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9278BDFF-E838-4D2D-9622-C6297D9482AB}"/>
              </a:ext>
            </a:extLst>
          </p:cNvPr>
          <p:cNvSpPr/>
          <p:nvPr/>
        </p:nvSpPr>
        <p:spPr>
          <a:xfrm>
            <a:off x="306319" y="5525405"/>
            <a:ext cx="8601586" cy="1113185"/>
          </a:xfrm>
          <a:prstGeom prst="rect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lvl="0" algn="ctr"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大创项目覆盖其他</a:t>
            </a:r>
            <a:r>
              <a:rPr lang="en-US" altLang="zh-CN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7</a:t>
            </a: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个途径，是获取创新创业学分的主要方式</a:t>
            </a:r>
            <a:endParaRPr lang="en-US" altLang="zh-CN" sz="2400" b="1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lvl="0" algn="ctr">
              <a:lnSpc>
                <a:spcPct val="120000"/>
              </a:lnSpc>
              <a:defRPr/>
            </a:pPr>
            <a:r>
              <a:rPr lang="zh-CN" altLang="en-US" sz="24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为创新创业学分认证体系体提供了有力的支撑</a:t>
            </a:r>
            <a:endParaRPr kumimoji="0" lang="zh-CN" altLang="en-US" sz="2400" b="1" i="0" u="none" strike="noStrike" kern="120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0" name="标题 2">
            <a:extLst>
              <a:ext uri="{FF2B5EF4-FFF2-40B4-BE49-F238E27FC236}">
                <a16:creationId xmlns:a16="http://schemas.microsoft.com/office/drawing/2014/main" id="{AB252B1A-0521-4CF8-A1F2-8C322368C2F1}"/>
              </a:ext>
            </a:extLst>
          </p:cNvPr>
          <p:cNvSpPr txBox="1">
            <a:spLocks/>
          </p:cNvSpPr>
          <p:nvPr/>
        </p:nvSpPr>
        <p:spPr bwMode="auto">
          <a:xfrm>
            <a:off x="1831577" y="224230"/>
            <a:ext cx="5551069" cy="158504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defPPr>
              <a:defRPr lang="zh-CN"/>
            </a:defPPr>
            <a:lvl1pPr marL="0" marR="0" lvl="0" indent="0" algn="ctr" defTabSz="914400" eaLnBrk="1" latinLnBrk="0" hangingPunct="1">
              <a:lnSpc>
                <a:spcPct val="100000"/>
              </a:lnSpc>
              <a:spcBef>
                <a:spcPts val="3000"/>
              </a:spcBef>
              <a:buClrTx/>
              <a:buSzTx/>
              <a:buFontTx/>
              <a:buNone/>
              <a:tabLst/>
              <a:defRPr kumimoji="0" sz="3200" b="1" i="0" u="none" strike="noStrike" cap="none" spc="0" normalizeH="0" baseline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中宋" pitchFamily="2" charset="-122"/>
                <a:ea typeface="华文中宋" pitchFamily="2" charset="-122"/>
              </a:defRPr>
            </a:lvl1pPr>
          </a:lstStyle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创新创业学分认证体系</a:t>
            </a:r>
          </a:p>
          <a:p>
            <a:endParaRPr lang="zh-CN" altLang="en-US" sz="3600" dirty="0">
              <a:latin typeface="微软雅黑" panose="020B0503020204020204" pitchFamily="34" charset="-122"/>
              <a:ea typeface="微软雅黑" panose="020B0503020204020204" pitchFamily="34" charset="-122"/>
              <a:sym typeface="+mn-ea"/>
            </a:endParaRPr>
          </a:p>
        </p:txBody>
      </p:sp>
      <p:sp>
        <p:nvSpPr>
          <p:cNvPr id="13" name="TextBox 57">
            <a:extLst>
              <a:ext uri="{FF2B5EF4-FFF2-40B4-BE49-F238E27FC236}">
                <a16:creationId xmlns:a16="http://schemas.microsoft.com/office/drawing/2014/main" id="{FF6DCAF7-3B50-43F3-BFDC-B41CD5154C3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0836" y="1137799"/>
            <a:ext cx="8802328" cy="4979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342900" indent="-342900" eaLnBrk="1" hangingPunct="1">
              <a:lnSpc>
                <a:spcPct val="120000"/>
              </a:lnSpc>
              <a:buClr>
                <a:srgbClr val="000000"/>
              </a:buClr>
              <a:buFont typeface="Wingdings" panose="05000000000000000000" pitchFamily="2" charset="2"/>
              <a:buChar char="Ø"/>
              <a:defRPr/>
            </a:pP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北京交通大学本科生在校期间修读创新创业学分不少于</a:t>
            </a:r>
            <a:r>
              <a:rPr lang="en-US" altLang="zh-CN" sz="2400" b="1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400" b="1" dirty="0">
                <a:latin typeface="微软雅黑" pitchFamily="34" charset="-122"/>
                <a:ea typeface="微软雅黑" pitchFamily="34" charset="-122"/>
              </a:rPr>
              <a:t>学分</a:t>
            </a:r>
            <a:endParaRPr lang="en-US" altLang="zh-CN" sz="2400" b="1" dirty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57">
            <a:extLst>
              <a:ext uri="{FF2B5EF4-FFF2-40B4-BE49-F238E27FC236}">
                <a16:creationId xmlns:a16="http://schemas.microsoft.com/office/drawing/2014/main" id="{DB615D9E-D90A-4FC7-9C5B-A4549D1A23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51520" y="1713963"/>
            <a:ext cx="8640960" cy="36379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marL="457200" lvl="0" indent="-457200">
              <a:lnSpc>
                <a:spcPct val="120000"/>
              </a:lnSpc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2400" b="1" dirty="0">
                <a:solidFill>
                  <a:srgbClr val="4BACC6"/>
                </a:solidFill>
                <a:latin typeface="微软雅黑" pitchFamily="34" charset="-122"/>
                <a:ea typeface="微软雅黑" pitchFamily="34" charset="-122"/>
              </a:rPr>
              <a:t>修读创新创业教育课程</a:t>
            </a:r>
            <a:endParaRPr lang="en-US" altLang="zh-CN" sz="2400" b="1" dirty="0">
              <a:solidFill>
                <a:srgbClr val="4BACC6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lvl="0" indent="-457200">
              <a:lnSpc>
                <a:spcPct val="120000"/>
              </a:lnSpc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2400" b="1" dirty="0">
                <a:solidFill>
                  <a:srgbClr val="4BACC6"/>
                </a:solidFill>
                <a:latin typeface="微软雅黑" pitchFamily="34" charset="-122"/>
                <a:ea typeface="微软雅黑" pitchFamily="34" charset="-122"/>
              </a:rPr>
              <a:t>参加创新创业学术讲座</a:t>
            </a:r>
            <a:endParaRPr lang="en-US" altLang="zh-CN" sz="2400" b="1" dirty="0">
              <a:solidFill>
                <a:srgbClr val="4BACC6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lvl="0" indent="-457200">
              <a:lnSpc>
                <a:spcPct val="120000"/>
              </a:lnSpc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2400" b="1" dirty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实施创新创业训练项目</a:t>
            </a:r>
            <a:endParaRPr lang="en-US" altLang="zh-CN" sz="2400" b="1" dirty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lvl="0" indent="-457200">
              <a:lnSpc>
                <a:spcPct val="120000"/>
              </a:lnSpc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2400" b="1" dirty="0">
                <a:solidFill>
                  <a:srgbClr val="47D872"/>
                </a:solidFill>
                <a:latin typeface="微软雅黑" pitchFamily="34" charset="-122"/>
                <a:ea typeface="微软雅黑" pitchFamily="34" charset="-122"/>
              </a:rPr>
              <a:t>参加学科竞赛</a:t>
            </a:r>
            <a:endParaRPr lang="en-US" altLang="zh-CN" sz="2400" b="1" dirty="0">
              <a:solidFill>
                <a:srgbClr val="47D872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lvl="0" indent="-457200">
              <a:lnSpc>
                <a:spcPct val="120000"/>
              </a:lnSpc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2400" b="1" dirty="0">
                <a:solidFill>
                  <a:srgbClr val="ACE946"/>
                </a:solidFill>
                <a:latin typeface="微软雅黑" pitchFamily="34" charset="-122"/>
                <a:ea typeface="微软雅黑" pitchFamily="34" charset="-122"/>
              </a:rPr>
              <a:t>发表学术论文</a:t>
            </a:r>
            <a:endParaRPr lang="en-US" altLang="zh-CN" sz="2400" b="1" dirty="0">
              <a:solidFill>
                <a:srgbClr val="ACE946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lvl="0" indent="-457200">
              <a:lnSpc>
                <a:spcPct val="120000"/>
              </a:lnSpc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2400" b="1" dirty="0">
                <a:solidFill>
                  <a:srgbClr val="ACE946"/>
                </a:solidFill>
                <a:latin typeface="微软雅黑" pitchFamily="34" charset="-122"/>
                <a:ea typeface="微软雅黑" pitchFamily="34" charset="-122"/>
              </a:rPr>
              <a:t>申请专利授权</a:t>
            </a:r>
            <a:endParaRPr lang="en-US" altLang="zh-CN" sz="2400" b="1" dirty="0">
              <a:solidFill>
                <a:srgbClr val="ACE946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lvl="0" indent="-457200">
              <a:lnSpc>
                <a:spcPct val="120000"/>
              </a:lnSpc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2400" b="1" dirty="0">
                <a:solidFill>
                  <a:srgbClr val="ACE946"/>
                </a:solidFill>
                <a:latin typeface="微软雅黑" pitchFamily="34" charset="-122"/>
                <a:ea typeface="微软雅黑" pitchFamily="34" charset="-122"/>
              </a:rPr>
              <a:t>申请著作登记</a:t>
            </a:r>
            <a:endParaRPr lang="en-US" altLang="zh-CN" sz="2400" b="1" dirty="0">
              <a:solidFill>
                <a:srgbClr val="ACE946"/>
              </a:solidFill>
              <a:latin typeface="微软雅黑" pitchFamily="34" charset="-122"/>
              <a:ea typeface="微软雅黑" pitchFamily="34" charset="-122"/>
            </a:endParaRPr>
          </a:p>
          <a:p>
            <a:pPr marL="457200" lvl="0" indent="-457200">
              <a:lnSpc>
                <a:spcPct val="120000"/>
              </a:lnSpc>
              <a:buClr>
                <a:srgbClr val="000000"/>
              </a:buClr>
              <a:buFont typeface="Arial" panose="020B0604020202020204" pitchFamily="34" charset="0"/>
              <a:buChar char="•"/>
              <a:defRPr/>
            </a:pPr>
            <a:r>
              <a:rPr lang="zh-CN" altLang="en-US" sz="2400" b="1" dirty="0">
                <a:solidFill>
                  <a:srgbClr val="F79646"/>
                </a:solidFill>
                <a:latin typeface="微软雅黑" pitchFamily="34" charset="-122"/>
                <a:ea typeface="微软雅黑" pitchFamily="34" charset="-122"/>
              </a:rPr>
              <a:t>开展其他创新创业类活动</a:t>
            </a:r>
          </a:p>
        </p:txBody>
      </p:sp>
      <p:graphicFrame>
        <p:nvGraphicFramePr>
          <p:cNvPr id="4" name="图示 3"/>
          <p:cNvGraphicFramePr/>
          <p:nvPr>
            <p:extLst/>
          </p:nvPr>
        </p:nvGraphicFramePr>
        <p:xfrm>
          <a:off x="4572000" y="1779439"/>
          <a:ext cx="4176464" cy="3480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cxnSp>
        <p:nvCxnSpPr>
          <p:cNvPr id="5" name="直接箭头连接符 4"/>
          <p:cNvCxnSpPr/>
          <p:nvPr/>
        </p:nvCxnSpPr>
        <p:spPr>
          <a:xfrm>
            <a:off x="3923928" y="2924944"/>
            <a:ext cx="2016224" cy="576064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1" name="直接箭头连接符 10"/>
          <p:cNvCxnSpPr/>
          <p:nvPr/>
        </p:nvCxnSpPr>
        <p:spPr>
          <a:xfrm flipV="1">
            <a:off x="7200600" y="2722848"/>
            <a:ext cx="395736" cy="510847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5" name="直接箭头连接符 14"/>
          <p:cNvCxnSpPr/>
          <p:nvPr/>
        </p:nvCxnSpPr>
        <p:spPr>
          <a:xfrm flipH="1" flipV="1">
            <a:off x="5688432" y="2722848"/>
            <a:ext cx="432048" cy="457520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直接箭头连接符 15"/>
          <p:cNvCxnSpPr/>
          <p:nvPr/>
        </p:nvCxnSpPr>
        <p:spPr>
          <a:xfrm>
            <a:off x="7325396" y="3880097"/>
            <a:ext cx="486964" cy="348056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/>
          <p:nvPr/>
        </p:nvCxnSpPr>
        <p:spPr>
          <a:xfrm flipH="1">
            <a:off x="5688432" y="3964549"/>
            <a:ext cx="345442" cy="400555"/>
          </a:xfrm>
          <a:prstGeom prst="straightConnector1">
            <a:avLst/>
          </a:prstGeom>
          <a:ln w="76200">
            <a:solidFill>
              <a:srgbClr val="FF0000"/>
            </a:solidFill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2623035"/>
      </p:ext>
    </p:extLst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标题 1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411288"/>
          </a:xfrm>
        </p:spPr>
        <p:txBody>
          <a:bodyPr/>
          <a:lstStyle/>
          <a:p>
            <a:r>
              <a:rPr lang="zh-CN" altLang="en-US" dirty="0" smtClean="0"/>
              <a:t>大创是什么</a:t>
            </a:r>
          </a:p>
        </p:txBody>
      </p:sp>
      <p:sp>
        <p:nvSpPr>
          <p:cNvPr id="31747" name="内容占位符 2"/>
          <p:cNvSpPr>
            <a:spLocks noGrp="1"/>
          </p:cNvSpPr>
          <p:nvPr>
            <p:ph idx="1"/>
          </p:nvPr>
        </p:nvSpPr>
        <p:spPr>
          <a:xfrm>
            <a:off x="457200" y="1412875"/>
            <a:ext cx="8229600" cy="4525963"/>
          </a:xfrm>
        </p:spPr>
        <p:txBody>
          <a:bodyPr/>
          <a:lstStyle/>
          <a:p>
            <a:pPr eaLnBrk="1" hangingPunct="1"/>
            <a:r>
              <a:rPr lang="zh-CN" altLang="en-US" b="1" dirty="0" smtClean="0"/>
              <a:t>全称：大学生</a:t>
            </a:r>
            <a:r>
              <a:rPr lang="zh-CN" altLang="en-US" b="1" dirty="0"/>
              <a:t>创新创业训练计划项目</a:t>
            </a:r>
            <a:endParaRPr lang="en-US" altLang="zh-CN" dirty="0" smtClean="0"/>
          </a:p>
          <a:p>
            <a:pPr eaLnBrk="1" hangingPunct="1"/>
            <a:r>
              <a:rPr lang="zh-CN" altLang="en-US" b="1" dirty="0"/>
              <a:t>本科生获得创新创业教育学分的主要</a:t>
            </a:r>
            <a:r>
              <a:rPr lang="zh-CN" altLang="en-US" b="1" dirty="0" smtClean="0"/>
              <a:t>途径</a:t>
            </a:r>
            <a:endParaRPr lang="en-US" altLang="zh-CN" b="1" dirty="0" smtClean="0"/>
          </a:p>
          <a:p>
            <a:pPr eaLnBrk="1" hangingPunct="1"/>
            <a:r>
              <a:rPr lang="zh-CN" altLang="en-US" dirty="0" smtClean="0"/>
              <a:t>类型：创新训练，创业训练和创业实践</a:t>
            </a:r>
            <a:endParaRPr lang="en-US" altLang="zh-CN" dirty="0" smtClean="0"/>
          </a:p>
          <a:p>
            <a:pPr eaLnBrk="1" hangingPunct="1"/>
            <a:r>
              <a:rPr lang="zh-CN" altLang="en-US" dirty="0" smtClean="0"/>
              <a:t>成果：实物、软件或者论文</a:t>
            </a:r>
            <a:endParaRPr lang="en-US" altLang="zh-CN" dirty="0" smtClean="0"/>
          </a:p>
          <a:p>
            <a:pPr eaLnBrk="1" hangingPunct="1"/>
            <a:r>
              <a:rPr lang="zh-CN" altLang="en-US" dirty="0" smtClean="0"/>
              <a:t>时间：每年</a:t>
            </a:r>
            <a:r>
              <a:rPr lang="en-US" altLang="zh-CN" dirty="0" smtClean="0"/>
              <a:t>3</a:t>
            </a:r>
            <a:r>
              <a:rPr lang="zh-CN" altLang="en-US" dirty="0" smtClean="0"/>
              <a:t>月－次年</a:t>
            </a:r>
            <a:r>
              <a:rPr lang="en-US" altLang="zh-CN" dirty="0" smtClean="0"/>
              <a:t>3</a:t>
            </a:r>
            <a:r>
              <a:rPr lang="zh-CN" altLang="en-US" dirty="0" smtClean="0"/>
              <a:t>月</a:t>
            </a:r>
            <a:endParaRPr lang="en-US" altLang="zh-CN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01FE575-13C7-45C7-BB84-DE4CA6009E6C}" type="datetime1">
              <a:rPr lang="zh-CN" altLang="en-US" smtClean="0"/>
              <a:pPr>
                <a:defRPr/>
              </a:pPr>
              <a:t>2024-03-17</a:t>
            </a:fld>
            <a:endParaRPr lang="zh-CN" altLang="en-US" dirty="0"/>
          </a:p>
        </p:txBody>
      </p:sp>
      <p:sp>
        <p:nvSpPr>
          <p:cNvPr id="2" name="椭圆 1"/>
          <p:cNvSpPr/>
          <p:nvPr/>
        </p:nvSpPr>
        <p:spPr>
          <a:xfrm>
            <a:off x="935596" y="3994622"/>
            <a:ext cx="1944216" cy="1944216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创新</a:t>
            </a:r>
            <a:endParaRPr lang="en-US" altLang="zh-CN" sz="3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419872" y="3994622"/>
            <a:ext cx="1944216" cy="1944216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创业</a:t>
            </a:r>
            <a:endParaRPr lang="en-US" altLang="zh-CN" sz="3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963326" y="3994622"/>
            <a:ext cx="1944216" cy="1944216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实践</a:t>
            </a:r>
            <a:endParaRPr lang="en-US" altLang="zh-CN" sz="3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3452093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自我介绍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2004-2024 </a:t>
            </a:r>
            <a:r>
              <a:rPr lang="zh-CN" altLang="en-US" dirty="0" smtClean="0"/>
              <a:t>在交大</a:t>
            </a:r>
            <a:r>
              <a:rPr lang="zh-CN" altLang="en-US" dirty="0" smtClean="0"/>
              <a:t>学习、工作、</a:t>
            </a:r>
            <a:r>
              <a:rPr lang="zh-CN" altLang="en-US" dirty="0" smtClean="0"/>
              <a:t>生活近</a:t>
            </a:r>
            <a:r>
              <a:rPr lang="en-US" altLang="zh-CN" dirty="0" smtClean="0"/>
              <a:t>20</a:t>
            </a:r>
            <a:r>
              <a:rPr lang="zh-CN" altLang="en-US" dirty="0" smtClean="0"/>
              <a:t>年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期间参与了工业机器人的国产化工作、列车车载传感器的国产化工作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r>
              <a:rPr lang="en-US" altLang="zh-CN" dirty="0" smtClean="0"/>
              <a:t>2024</a:t>
            </a:r>
            <a:r>
              <a:rPr lang="zh-CN" altLang="en-US" dirty="0" smtClean="0"/>
              <a:t>开始 在上海临港开发区</a:t>
            </a:r>
            <a:endParaRPr lang="en-US" altLang="zh-CN" dirty="0" smtClean="0"/>
          </a:p>
          <a:p>
            <a:pPr marL="0" indent="0">
              <a:buNone/>
            </a:pPr>
            <a:r>
              <a:rPr lang="zh-CN" altLang="en-US" dirty="0" smtClean="0"/>
              <a:t>从事半导体零部件国产化工作</a:t>
            </a:r>
            <a:endParaRPr lang="en-US" altLang="zh-CN" dirty="0" smtClean="0"/>
          </a:p>
          <a:p>
            <a:endParaRPr lang="en-US" altLang="zh-CN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01FE575-13C7-45C7-BB84-DE4CA6009E6C}" type="datetime1">
              <a:rPr lang="zh-CN" altLang="en-US" smtClean="0"/>
              <a:pPr>
                <a:defRPr/>
              </a:pPr>
              <a:t>2024-03-17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北京交通大学 电子信息工程学院 创新实验室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0693502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标题 1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411288"/>
          </a:xfrm>
        </p:spPr>
        <p:txBody>
          <a:bodyPr/>
          <a:lstStyle/>
          <a:p>
            <a:r>
              <a:rPr lang="zh-CN" altLang="en-US" dirty="0" smtClean="0"/>
              <a:t>大创是什么</a:t>
            </a:r>
          </a:p>
        </p:txBody>
      </p:sp>
      <p:sp>
        <p:nvSpPr>
          <p:cNvPr id="31747" name="内容占位符 2"/>
          <p:cNvSpPr>
            <a:spLocks noGrp="1"/>
          </p:cNvSpPr>
          <p:nvPr>
            <p:ph idx="1"/>
          </p:nvPr>
        </p:nvSpPr>
        <p:spPr>
          <a:xfrm>
            <a:off x="457200" y="1412875"/>
            <a:ext cx="8229600" cy="4525963"/>
          </a:xfrm>
        </p:spPr>
        <p:txBody>
          <a:bodyPr/>
          <a:lstStyle/>
          <a:p>
            <a:pPr eaLnBrk="1" hangingPunct="1"/>
            <a:r>
              <a:rPr lang="zh-CN" altLang="en-US" b="1" dirty="0" smtClean="0"/>
              <a:t>全称：大学生</a:t>
            </a:r>
            <a:r>
              <a:rPr lang="zh-CN" altLang="en-US" b="1" dirty="0"/>
              <a:t>创新创业训练计划项目</a:t>
            </a:r>
            <a:endParaRPr lang="en-US" altLang="zh-CN" dirty="0" smtClean="0"/>
          </a:p>
          <a:p>
            <a:pPr eaLnBrk="1" hangingPunct="1"/>
            <a:r>
              <a:rPr lang="zh-CN" altLang="en-US" b="1" dirty="0" smtClean="0"/>
              <a:t>学生</a:t>
            </a:r>
            <a:r>
              <a:rPr lang="zh-CN" altLang="en-US" b="1" dirty="0"/>
              <a:t>参加科学研究类学科竞赛的作品的主要</a:t>
            </a:r>
            <a:r>
              <a:rPr lang="zh-CN" altLang="en-US" b="1" dirty="0" smtClean="0"/>
              <a:t>来源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 eaLnBrk="1" hangingPunct="1"/>
            <a:r>
              <a:rPr lang="zh-CN" altLang="en-US" b="1" dirty="0" smtClean="0">
                <a:solidFill>
                  <a:srgbClr val="FF0000"/>
                </a:solidFill>
              </a:rPr>
              <a:t>大创本身不是竞赛，大创的目的也不是竞赛，主要是培养一种对新鲜事物保持思考的习惯，并且通过自身学习去解决问题的能力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pPr eaLnBrk="1" hangingPunct="1"/>
            <a:r>
              <a:rPr lang="zh-CN" altLang="en-US" b="1" dirty="0" smtClean="0">
                <a:solidFill>
                  <a:srgbClr val="FF0000"/>
                </a:solidFill>
              </a:rPr>
              <a:t>重在参与和坚持</a:t>
            </a:r>
            <a:endParaRPr lang="en-US" altLang="zh-CN" b="1" dirty="0" smtClean="0">
              <a:solidFill>
                <a:srgbClr val="FF0000"/>
              </a:solidFill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01FE575-13C7-45C7-BB84-DE4CA6009E6C}" type="datetime1">
              <a:rPr lang="zh-CN" altLang="en-US" smtClean="0"/>
              <a:pPr>
                <a:defRPr/>
              </a:pPr>
              <a:t>2024-03-17</a:t>
            </a:fld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935596" y="3994622"/>
            <a:ext cx="1944216" cy="1944216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互联网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419872" y="3994622"/>
            <a:ext cx="1944216" cy="1944216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2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挑战杯</a:t>
            </a:r>
            <a:endParaRPr lang="en-US" altLang="zh-CN" sz="24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963326" y="3994622"/>
            <a:ext cx="1944216" cy="1944216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zh-CN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… …</a:t>
            </a:r>
          </a:p>
        </p:txBody>
      </p:sp>
    </p:spTree>
    <p:extLst>
      <p:ext uri="{BB962C8B-B14F-4D97-AF65-F5344CB8AC3E}">
        <p14:creationId xmlns:p14="http://schemas.microsoft.com/office/powerpoint/2010/main" val="275745300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标题 1"/>
          <p:cNvSpPr>
            <a:spLocks noGrp="1"/>
          </p:cNvSpPr>
          <p:nvPr>
            <p:ph type="title"/>
          </p:nvPr>
        </p:nvSpPr>
        <p:spPr>
          <a:xfrm>
            <a:off x="457200" y="-26988"/>
            <a:ext cx="8229600" cy="1411288"/>
          </a:xfrm>
        </p:spPr>
        <p:txBody>
          <a:bodyPr/>
          <a:lstStyle/>
          <a:p>
            <a:r>
              <a:rPr lang="zh-CN" altLang="en-US" dirty="0" smtClean="0"/>
              <a:t>大创是什么</a:t>
            </a:r>
          </a:p>
        </p:txBody>
      </p:sp>
      <p:sp>
        <p:nvSpPr>
          <p:cNvPr id="31747" name="内容占位符 2"/>
          <p:cNvSpPr>
            <a:spLocks noGrp="1"/>
          </p:cNvSpPr>
          <p:nvPr>
            <p:ph idx="1"/>
          </p:nvPr>
        </p:nvSpPr>
        <p:spPr>
          <a:xfrm>
            <a:off x="457200" y="1412875"/>
            <a:ext cx="8229600" cy="4525963"/>
          </a:xfrm>
        </p:spPr>
        <p:txBody>
          <a:bodyPr/>
          <a:lstStyle/>
          <a:p>
            <a:pPr eaLnBrk="1" hangingPunct="1"/>
            <a:r>
              <a:rPr lang="zh-CN" altLang="en-US" dirty="0" smtClean="0"/>
              <a:t>鼓励好点子滚动申报</a:t>
            </a:r>
            <a:endParaRPr lang="en-US" altLang="zh-CN" dirty="0" smtClean="0"/>
          </a:p>
          <a:p>
            <a:pPr eaLnBrk="1" hangingPunct="1"/>
            <a:r>
              <a:rPr lang="zh-CN" altLang="en-US" dirty="0"/>
              <a:t>鼓励好点子好想法申请专利</a:t>
            </a:r>
            <a:r>
              <a:rPr lang="zh-CN" altLang="en-US" dirty="0" smtClean="0"/>
              <a:t>保护</a:t>
            </a:r>
            <a:endParaRPr lang="en-US" altLang="zh-CN" dirty="0" smtClean="0"/>
          </a:p>
          <a:p>
            <a:pPr eaLnBrk="1" hangingPunct="1"/>
            <a:r>
              <a:rPr lang="zh-CN" altLang="en-US" dirty="0" smtClean="0"/>
              <a:t>鼓励好团队持续开展研究</a:t>
            </a:r>
            <a:endParaRPr lang="en-US" altLang="zh-CN" dirty="0"/>
          </a:p>
          <a:p>
            <a:pPr eaLnBrk="1" hangingPunct="1"/>
            <a:endParaRPr lang="en-US" altLang="zh-CN" dirty="0"/>
          </a:p>
          <a:p>
            <a:pPr eaLnBrk="1" hangingPunct="1"/>
            <a:r>
              <a:rPr lang="zh-CN" altLang="en-US" dirty="0"/>
              <a:t>对前期创新训练项目完成出色团队，鼓励转化为创业</a:t>
            </a:r>
            <a:r>
              <a:rPr lang="zh-CN" altLang="en-US" dirty="0" smtClean="0"/>
              <a:t>项目，在创新训练的基础上，申报创业</a:t>
            </a:r>
            <a:r>
              <a:rPr lang="zh-CN" altLang="en-US" dirty="0"/>
              <a:t>训练和创业实践</a:t>
            </a:r>
            <a:endParaRPr lang="en-US" altLang="zh-CN" dirty="0"/>
          </a:p>
          <a:p>
            <a:pPr eaLnBrk="1" hangingPunct="1"/>
            <a:endParaRPr lang="en-US" altLang="zh-CN" dirty="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01FE575-13C7-45C7-BB84-DE4CA6009E6C}" type="datetime1">
              <a:rPr lang="zh-CN" altLang="en-US" smtClean="0"/>
              <a:pPr>
                <a:defRPr/>
              </a:pPr>
              <a:t>2024-03-17</a:t>
            </a:fld>
            <a:endParaRPr lang="zh-CN" altLang="en-US" dirty="0"/>
          </a:p>
        </p:txBody>
      </p:sp>
      <p:sp>
        <p:nvSpPr>
          <p:cNvPr id="6" name="椭圆 5"/>
          <p:cNvSpPr/>
          <p:nvPr/>
        </p:nvSpPr>
        <p:spPr>
          <a:xfrm>
            <a:off x="935596" y="3994622"/>
            <a:ext cx="1944216" cy="1944216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创新</a:t>
            </a:r>
            <a:endParaRPr lang="en-US" altLang="zh-CN" sz="3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419872" y="3994622"/>
            <a:ext cx="1944216" cy="1944216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创业</a:t>
            </a:r>
            <a:endParaRPr lang="en-US" altLang="zh-CN" sz="3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963326" y="3994622"/>
            <a:ext cx="1944216" cy="1944216"/>
          </a:xfrm>
          <a:prstGeom prst="ellipse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实践</a:t>
            </a:r>
            <a:endParaRPr lang="en-US" altLang="zh-CN" sz="36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6" name="曲线连接符 15"/>
          <p:cNvCxnSpPr>
            <a:stCxn id="6" idx="4"/>
            <a:endCxn id="8" idx="4"/>
          </p:cNvCxnSpPr>
          <p:nvPr/>
        </p:nvCxnSpPr>
        <p:spPr>
          <a:xfrm rot="16200000" flipH="1">
            <a:off x="4421569" y="3424973"/>
            <a:ext cx="12700" cy="5027730"/>
          </a:xfrm>
          <a:prstGeom prst="curvedConnector3">
            <a:avLst>
              <a:gd name="adj1" fmla="val 1800000"/>
            </a:avLst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>
            <a:stCxn id="6" idx="6"/>
            <a:endCxn id="7" idx="2"/>
          </p:cNvCxnSpPr>
          <p:nvPr/>
        </p:nvCxnSpPr>
        <p:spPr>
          <a:xfrm>
            <a:off x="2879812" y="4966730"/>
            <a:ext cx="540060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  <p:cxnSp>
        <p:nvCxnSpPr>
          <p:cNvPr id="20" name="直接箭头连接符 19"/>
          <p:cNvCxnSpPr>
            <a:stCxn id="7" idx="6"/>
            <a:endCxn id="8" idx="2"/>
          </p:cNvCxnSpPr>
          <p:nvPr/>
        </p:nvCxnSpPr>
        <p:spPr>
          <a:xfrm>
            <a:off x="5364088" y="4966730"/>
            <a:ext cx="599238" cy="0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696284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2">
            <a:extLst>
              <a:ext uri="{FF2B5EF4-FFF2-40B4-BE49-F238E27FC236}">
                <a16:creationId xmlns:a16="http://schemas.microsoft.com/office/drawing/2014/main" id="{78F28E06-015C-4BB3-9F83-8D706E218D52}"/>
              </a:ext>
            </a:extLst>
          </p:cNvPr>
          <p:cNvSpPr txBox="1">
            <a:spLocks/>
          </p:cNvSpPr>
          <p:nvPr/>
        </p:nvSpPr>
        <p:spPr bwMode="auto">
          <a:xfrm>
            <a:off x="1380591" y="260648"/>
            <a:ext cx="6505832" cy="64633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marR="0" lvl="0" indent="0" algn="ctr" defTabSz="914400" eaLnBrk="1" latinLnBrk="0" hangingPunct="1">
              <a:lnSpc>
                <a:spcPct val="100000"/>
              </a:lnSpc>
              <a:spcBef>
                <a:spcPts val="3000"/>
              </a:spcBef>
              <a:buClrTx/>
              <a:buSzTx/>
              <a:buFontTx/>
              <a:buNone/>
              <a:tabLst/>
              <a:defRPr kumimoji="0" sz="3200" b="1" i="0" u="none" strike="noStrike" cap="none" spc="0" normalizeH="0" baseline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华文中宋" pitchFamily="2" charset="-122"/>
                <a:ea typeface="华文中宋" pitchFamily="2" charset="-122"/>
              </a:defRPr>
            </a:lvl1pPr>
          </a:lstStyle>
          <a:p>
            <a:r>
              <a:rPr lang="zh-CN" altLang="en-US" sz="3600" dirty="0">
                <a:solidFill>
                  <a:srgbClr val="C32225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rPr>
              <a:t>大创实施流程</a:t>
            </a:r>
          </a:p>
        </p:txBody>
      </p:sp>
      <p:graphicFrame>
        <p:nvGraphicFramePr>
          <p:cNvPr id="6" name="图示 5"/>
          <p:cNvGraphicFramePr/>
          <p:nvPr>
            <p:extLst/>
          </p:nvPr>
        </p:nvGraphicFramePr>
        <p:xfrm>
          <a:off x="241019" y="-675456"/>
          <a:ext cx="8784976" cy="54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矩形 8"/>
          <p:cNvSpPr/>
          <p:nvPr/>
        </p:nvSpPr>
        <p:spPr>
          <a:xfrm>
            <a:off x="235215" y="2832025"/>
            <a:ext cx="2160240" cy="3693319"/>
          </a:xfrm>
          <a:prstGeom prst="rect">
            <a:avLst/>
          </a:prstGeom>
          <a:solidFill>
            <a:srgbClr val="D5E6EC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题目征集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在职教师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企业导师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在校本科生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选题对象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全校本科生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b="1" dirty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大二为主</a:t>
            </a:r>
            <a:endParaRPr lang="en-US" altLang="zh-CN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不做年级限制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开题考核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选题是否创新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是否理解题目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3550485" y="2832025"/>
            <a:ext cx="2160240" cy="3693319"/>
          </a:xfrm>
          <a:prstGeom prst="rect">
            <a:avLst/>
          </a:prstGeom>
          <a:solidFill>
            <a:srgbClr val="DAF5D3"/>
          </a:solidFill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专家组构成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指导教师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企业导师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双创导师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提交材料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项目汇总表</a:t>
            </a:r>
            <a:endParaRPr lang="en-US" altLang="zh-CN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演示视频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中期考核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进度是否滞后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调整研究方案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6865755" y="2832025"/>
            <a:ext cx="2160240" cy="3693319"/>
          </a:xfrm>
          <a:prstGeom prst="rect">
            <a:avLst/>
          </a:prstGeom>
          <a:solidFill>
            <a:srgbClr val="FCE0D4"/>
          </a:solidFill>
          <a:ln>
            <a:noFill/>
          </a:ln>
        </p:spPr>
        <p:txBody>
          <a:bodyPr wrap="square" rtlCol="0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专家组构成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指导教师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企业导师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双创导师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提交材料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实物作品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软件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论文初稿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altLang="zh-CN" b="1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Wingdings" panose="05000000000000000000" pitchFamily="2" charset="2"/>
              <a:buChar char="Ø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结题考核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作品是否完整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zh-CN" altLang="en-US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能否初步应用</a:t>
            </a:r>
            <a:endParaRPr lang="en-US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8418250"/>
      </p:ext>
    </p:extLst>
  </p:cSld>
  <p:clrMapOvr>
    <a:masterClrMapping/>
  </p:clrMapOvr>
  <p:transition spd="slow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5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让项目更有意义</a:t>
            </a:r>
          </a:p>
        </p:txBody>
      </p:sp>
      <p:sp>
        <p:nvSpPr>
          <p:cNvPr id="8195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Char char="•"/>
              <a:defRPr/>
            </a:pPr>
            <a:r>
              <a:rPr lang="zh-CN" altLang="en-US" dirty="0"/>
              <a:t>专利查询：</a:t>
            </a:r>
            <a:endParaRPr lang="en-US" altLang="zh-CN" dirty="0"/>
          </a:p>
          <a:p>
            <a:pPr marL="0" indent="0" eaLnBrk="1" hangingPunct="1">
              <a:buFont typeface="Arial" charset="0"/>
              <a:buNone/>
              <a:defRPr/>
            </a:pPr>
            <a:r>
              <a:rPr lang="en-US" altLang="zh-CN" dirty="0"/>
              <a:t>    </a:t>
            </a:r>
            <a:r>
              <a:rPr lang="zh-CN" altLang="en-US" dirty="0"/>
              <a:t>国家知识产权局</a:t>
            </a:r>
            <a:r>
              <a:rPr lang="en-US" altLang="zh-CN" dirty="0">
                <a:hlinkClick r:id="rId2"/>
              </a:rPr>
              <a:t>http://www.sipo.gov.cn/zljs/</a:t>
            </a:r>
            <a:endParaRPr lang="en-US" altLang="zh-CN" dirty="0"/>
          </a:p>
          <a:p>
            <a:pPr marL="0" indent="0" eaLnBrk="1" hangingPunct="1">
              <a:buFont typeface="Arial" charset="0"/>
              <a:buNone/>
              <a:defRPr/>
            </a:pPr>
            <a:r>
              <a:rPr lang="en-US" altLang="zh-CN" dirty="0"/>
              <a:t>    </a:t>
            </a:r>
            <a:r>
              <a:rPr lang="zh-CN" altLang="en-US" dirty="0"/>
              <a:t>第三方</a:t>
            </a:r>
            <a:r>
              <a:rPr lang="en-US" altLang="zh-CN" dirty="0">
                <a:hlinkClick r:id="rId3"/>
              </a:rPr>
              <a:t>http://www.soopat.com/</a:t>
            </a:r>
            <a:endParaRPr lang="en-US" altLang="zh-CN" dirty="0"/>
          </a:p>
          <a:p>
            <a:pPr eaLnBrk="1" hangingPunct="1">
              <a:buFont typeface="Arial" charset="0"/>
              <a:buChar char="•"/>
              <a:defRPr/>
            </a:pPr>
            <a:r>
              <a:rPr lang="zh-CN" altLang="en-US" dirty="0"/>
              <a:t>论文搜索：百度学术，</a:t>
            </a:r>
            <a:r>
              <a:rPr lang="en-US" altLang="zh-CN" dirty="0"/>
              <a:t>google</a:t>
            </a:r>
            <a:r>
              <a:rPr lang="zh-CN" altLang="en-US" dirty="0"/>
              <a:t>学术等等</a:t>
            </a:r>
            <a:endParaRPr lang="en-US" altLang="zh-CN" dirty="0"/>
          </a:p>
          <a:p>
            <a:pPr eaLnBrk="1" hangingPunct="1">
              <a:buFont typeface="Arial" charset="0"/>
              <a:buChar char="•"/>
              <a:defRPr/>
            </a:pPr>
            <a:r>
              <a:rPr lang="zh-CN" altLang="en-US" dirty="0"/>
              <a:t>产品搜索：淘宝，阿里巴巴，亚马逊</a:t>
            </a:r>
            <a:endParaRPr lang="en-US" altLang="zh-CN" dirty="0"/>
          </a:p>
          <a:p>
            <a:pPr eaLnBrk="1" hangingPunct="1">
              <a:buFont typeface="Arial" charset="0"/>
              <a:buChar char="•"/>
              <a:defRPr/>
            </a:pPr>
            <a:r>
              <a:rPr lang="zh-CN" altLang="en-US" dirty="0"/>
              <a:t>意见收集：</a:t>
            </a:r>
            <a:r>
              <a:rPr lang="zh-CN" altLang="en-US" b="1" dirty="0">
                <a:solidFill>
                  <a:srgbClr val="FF0000"/>
                </a:solidFill>
              </a:rPr>
              <a:t>指导教师</a:t>
            </a:r>
            <a:r>
              <a:rPr lang="zh-CN" altLang="en-US" dirty="0"/>
              <a:t>，已有团队成员，同学，同事、家人以及其他有关人群</a:t>
            </a:r>
            <a:endParaRPr lang="en-US" altLang="zh-CN" dirty="0"/>
          </a:p>
          <a:p>
            <a:pPr eaLnBrk="1" hangingPunct="1">
              <a:buFont typeface="Arial" charset="0"/>
              <a:buChar char="•"/>
              <a:defRPr/>
            </a:pPr>
            <a:r>
              <a:rPr lang="zh-CN" altLang="en-US" dirty="0"/>
              <a:t>连接创意往往比保护创意更有收获</a:t>
            </a:r>
            <a:endParaRPr lang="en-US" altLang="zh-CN" dirty="0"/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endParaRPr lang="en-US" altLang="zh-CN" dirty="0" smtClean="0"/>
          </a:p>
          <a:p>
            <a:pPr eaLnBrk="1" hangingPunct="1">
              <a:buFont typeface="Arial" charset="0"/>
              <a:buChar char="•"/>
              <a:defRPr/>
            </a:pPr>
            <a:endParaRPr lang="zh-CN" altLang="en-US" dirty="0" smtClean="0"/>
          </a:p>
        </p:txBody>
      </p:sp>
      <p:sp>
        <p:nvSpPr>
          <p:cNvPr id="2" name="日期占位符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EC820E8-CE00-4BDF-8013-5946C32794BC}" type="datetime1">
              <a:rPr lang="zh-CN" altLang="en-US"/>
              <a:pPr>
                <a:defRPr/>
              </a:pPr>
              <a:t>2024-03-17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502196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开展项目的建议</a:t>
            </a:r>
          </a:p>
        </p:txBody>
      </p:sp>
      <p:sp>
        <p:nvSpPr>
          <p:cNvPr id="614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zh-CN" altLang="en-US" smtClean="0"/>
              <a:t>项目负责人每周给每个成员安排新的工作</a:t>
            </a:r>
            <a:endParaRPr lang="en-US" altLang="zh-CN" smtClean="0"/>
          </a:p>
          <a:p>
            <a:pPr eaLnBrk="1" hangingPunct="1"/>
            <a:r>
              <a:rPr lang="zh-CN" altLang="en-US" smtClean="0"/>
              <a:t>平时通过即时通讯工具沟通进度</a:t>
            </a:r>
            <a:endParaRPr lang="en-US" altLang="zh-CN" smtClean="0"/>
          </a:p>
          <a:p>
            <a:pPr eaLnBrk="1" hangingPunct="1"/>
            <a:r>
              <a:rPr lang="zh-CN" altLang="en-US" b="1" smtClean="0">
                <a:solidFill>
                  <a:srgbClr val="FF0000"/>
                </a:solidFill>
              </a:rPr>
              <a:t>固定时间（每周至少</a:t>
            </a:r>
            <a:r>
              <a:rPr lang="en-US" altLang="zh-CN" b="1" smtClean="0">
                <a:solidFill>
                  <a:srgbClr val="FF0000"/>
                </a:solidFill>
              </a:rPr>
              <a:t>1</a:t>
            </a:r>
            <a:r>
              <a:rPr lang="zh-CN" altLang="en-US" b="1" smtClean="0">
                <a:solidFill>
                  <a:srgbClr val="FF0000"/>
                </a:solidFill>
              </a:rPr>
              <a:t>天），固定地点，所有成员</a:t>
            </a:r>
            <a:endParaRPr lang="en-US" altLang="zh-CN" b="1" smtClean="0">
              <a:solidFill>
                <a:srgbClr val="FF0000"/>
              </a:solidFill>
            </a:endParaRPr>
          </a:p>
          <a:p>
            <a:pPr eaLnBrk="1" hangingPunct="1"/>
            <a:r>
              <a:rPr lang="zh-CN" altLang="en-US" smtClean="0"/>
              <a:t>没有固定的时间投入，就无法发挥团队的优势</a:t>
            </a:r>
            <a:endParaRPr lang="en-US" altLang="zh-CN" smtClean="0"/>
          </a:p>
          <a:p>
            <a:pPr eaLnBrk="1" hangingPunct="1"/>
            <a:r>
              <a:rPr lang="zh-CN" altLang="en-US" smtClean="0"/>
              <a:t>没有平时自觉的积累，就无法掌握开展项目需要的工具</a:t>
            </a:r>
            <a:endParaRPr lang="en-US" altLang="zh-CN" smtClean="0"/>
          </a:p>
          <a:p>
            <a:pPr eaLnBrk="1" hangingPunct="1"/>
            <a:r>
              <a:rPr lang="zh-CN" altLang="en-US" smtClean="0"/>
              <a:t>固定的地点可以方便和老师沟通目前方案，能够减少走弯路</a:t>
            </a:r>
            <a:endParaRPr lang="en-US" altLang="zh-CN" smtClean="0"/>
          </a:p>
          <a:p>
            <a:pPr eaLnBrk="1" hangingPunct="1"/>
            <a:r>
              <a:rPr lang="zh-CN" altLang="en-US" b="1" smtClean="0">
                <a:solidFill>
                  <a:srgbClr val="FF0000"/>
                </a:solidFill>
              </a:rPr>
              <a:t>项目开始后，定好研究计划后，不要花过多时间开展计划无关的研究，不是课内学什么就用什么，应该是考虑这个项目计划本身需要什么，适合用什么</a:t>
            </a:r>
            <a:endParaRPr lang="en-US" altLang="zh-CN" b="1" smtClean="0">
              <a:solidFill>
                <a:srgbClr val="FF0000"/>
              </a:solidFill>
            </a:endParaRPr>
          </a:p>
          <a:p>
            <a:pPr eaLnBrk="1" hangingPunct="1"/>
            <a:endParaRPr lang="en-US" altLang="zh-CN" smtClean="0"/>
          </a:p>
          <a:p>
            <a:pPr eaLnBrk="1" hangingPunct="1"/>
            <a:endParaRPr lang="en-US" altLang="zh-CN" smtClean="0"/>
          </a:p>
          <a:p>
            <a:pPr eaLnBrk="1" hangingPunct="1"/>
            <a:endParaRPr lang="en-US" altLang="zh-CN" smtClean="0"/>
          </a:p>
          <a:p>
            <a:pPr eaLnBrk="1" hangingPunct="1">
              <a:buFont typeface="Wingdings" panose="05000000000000000000" pitchFamily="2" charset="2"/>
              <a:buChar char="l"/>
            </a:pPr>
            <a:endParaRPr lang="en-US" altLang="zh-CN" smtClean="0"/>
          </a:p>
          <a:p>
            <a:pPr eaLnBrk="1" hangingPunct="1">
              <a:buFont typeface="Wingdings" panose="05000000000000000000" pitchFamily="2" charset="2"/>
              <a:buChar char="l"/>
            </a:pPr>
            <a:endParaRPr lang="en-US" altLang="zh-CN" smtClean="0"/>
          </a:p>
          <a:p>
            <a:pPr eaLnBrk="1" hangingPunct="1"/>
            <a:endParaRPr lang="en-US" altLang="zh-CN" smtClean="0"/>
          </a:p>
          <a:p>
            <a:pPr eaLnBrk="1" hangingPunct="1"/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E15FEA7-D566-478E-BCF9-436F9EB6FB1C}" type="datetime1">
              <a:rPr lang="zh-CN" altLang="en-US"/>
              <a:pPr>
                <a:defRPr/>
              </a:pPr>
              <a:t>2024-03-17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456423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标题 1"/>
          <p:cNvSpPr>
            <a:spLocks noGrp="1"/>
          </p:cNvSpPr>
          <p:nvPr>
            <p:ph type="title"/>
          </p:nvPr>
        </p:nvSpPr>
        <p:spPr>
          <a:xfrm>
            <a:off x="457200" y="-100013"/>
            <a:ext cx="8229600" cy="1600201"/>
          </a:xfrm>
        </p:spPr>
        <p:txBody>
          <a:bodyPr/>
          <a:lstStyle/>
          <a:p>
            <a:r>
              <a:rPr lang="zh-CN" altLang="en-US" smtClean="0"/>
              <a:t>创新案例</a:t>
            </a:r>
            <a:r>
              <a:rPr lang="en-US" altLang="zh-CN" smtClean="0"/>
              <a:t>-</a:t>
            </a:r>
            <a:r>
              <a:rPr lang="zh-CN" altLang="en-US" smtClean="0"/>
              <a:t>多功能花洒</a:t>
            </a:r>
          </a:p>
        </p:txBody>
      </p:sp>
      <p:sp>
        <p:nvSpPr>
          <p:cNvPr id="4096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smtClean="0"/>
              <a:t>节省倒洗浴液的时间</a:t>
            </a:r>
            <a:endParaRPr lang="en-US" altLang="zh-CN" smtClean="0"/>
          </a:p>
          <a:p>
            <a:r>
              <a:rPr lang="zh-CN" altLang="en-US" smtClean="0"/>
              <a:t>提高用户使用体验</a:t>
            </a:r>
            <a:endParaRPr lang="en-US" altLang="zh-CN" smtClean="0"/>
          </a:p>
          <a:p>
            <a:r>
              <a:rPr lang="zh-CN" altLang="en-US" smtClean="0"/>
              <a:t>扩大卫生间有限的空间</a:t>
            </a:r>
            <a:endParaRPr lang="en-US" altLang="zh-CN" smtClean="0"/>
          </a:p>
          <a:p>
            <a:endParaRPr lang="en-US" altLang="zh-CN" smtClean="0"/>
          </a:p>
          <a:p>
            <a:endParaRPr lang="en-US" altLang="zh-CN" smtClean="0"/>
          </a:p>
          <a:p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CB2A8C07-E638-4681-9D77-0D73A15F0045}" type="datetime1">
              <a:rPr lang="zh-CN" altLang="en-US" smtClean="0"/>
              <a:pPr>
                <a:defRPr/>
              </a:pPr>
              <a:t>2024-03-17</a:t>
            </a:fld>
            <a:endParaRPr lang="zh-CN" altLang="en-US" dirty="0"/>
          </a:p>
        </p:txBody>
      </p:sp>
      <p:pic>
        <p:nvPicPr>
          <p:cNvPr id="40966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2638" y="3548063"/>
            <a:ext cx="3200400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7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450" y="3548063"/>
            <a:ext cx="3198813" cy="1800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148397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图片 7" descr="img_029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6" t="45033" r="68864" b="10547"/>
          <a:stretch>
            <a:fillRect/>
          </a:stretch>
        </p:blipFill>
        <p:spPr bwMode="auto">
          <a:xfrm>
            <a:off x="2881313" y="3678238"/>
            <a:ext cx="1984375" cy="257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987" name="标题 1"/>
          <p:cNvSpPr>
            <a:spLocks noGrp="1"/>
          </p:cNvSpPr>
          <p:nvPr>
            <p:ph type="title"/>
          </p:nvPr>
        </p:nvSpPr>
        <p:spPr>
          <a:xfrm>
            <a:off x="457200" y="-100013"/>
            <a:ext cx="8229600" cy="1600201"/>
          </a:xfrm>
        </p:spPr>
        <p:txBody>
          <a:bodyPr/>
          <a:lstStyle/>
          <a:p>
            <a:r>
              <a:rPr lang="zh-CN" altLang="en-US" smtClean="0"/>
              <a:t>创新案例</a:t>
            </a:r>
            <a:r>
              <a:rPr lang="en-US" altLang="zh-CN" smtClean="0"/>
              <a:t>-</a:t>
            </a:r>
            <a:r>
              <a:rPr lang="zh-CN" altLang="en-US" smtClean="0"/>
              <a:t>多功能花洒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CB2A8C07-E638-4681-9D77-0D73A15F0045}" type="datetime1">
              <a:rPr lang="zh-CN" altLang="en-US" smtClean="0"/>
              <a:pPr>
                <a:defRPr/>
              </a:pPr>
              <a:t>2024-03-17</a:t>
            </a:fld>
            <a:endParaRPr lang="zh-CN" altLang="en-US" dirty="0"/>
          </a:p>
        </p:txBody>
      </p:sp>
      <p:pic>
        <p:nvPicPr>
          <p:cNvPr id="41990" name="图片 5" descr="img_029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51" t="38712" r="43314" b="25093"/>
          <a:stretch>
            <a:fillRect/>
          </a:stretch>
        </p:blipFill>
        <p:spPr bwMode="auto">
          <a:xfrm>
            <a:off x="323850" y="1606550"/>
            <a:ext cx="2930525" cy="2001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6"/>
          <p:cNvSpPr txBox="1"/>
          <p:nvPr/>
        </p:nvSpPr>
        <p:spPr>
          <a:xfrm rot="2700000">
            <a:off x="1983581" y="3820319"/>
            <a:ext cx="1027113" cy="854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950" dirty="0">
                <a:latin typeface="Arial" panose="020B0604020202020204" pitchFamily="34" charset="0"/>
                <a:cs typeface="Arial" panose="020B0604020202020204" pitchFamily="34" charset="0"/>
              </a:rPr>
              <a:t>→</a:t>
            </a:r>
          </a:p>
        </p:txBody>
      </p:sp>
      <p:pic>
        <p:nvPicPr>
          <p:cNvPr id="41992" name="图片 8" descr="img_029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35" t="44856" r="3119" b="9637"/>
          <a:stretch>
            <a:fillRect/>
          </a:stretch>
        </p:blipFill>
        <p:spPr bwMode="auto">
          <a:xfrm>
            <a:off x="4716463" y="1584325"/>
            <a:ext cx="4254500" cy="2205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文本框 10"/>
          <p:cNvSpPr txBox="1"/>
          <p:nvPr/>
        </p:nvSpPr>
        <p:spPr>
          <a:xfrm rot="18900000">
            <a:off x="5165725" y="3943350"/>
            <a:ext cx="1028700" cy="8540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4950" dirty="0">
                <a:latin typeface="Arial" panose="020B0604020202020204" pitchFamily="34" charset="0"/>
                <a:cs typeface="Arial" panose="020B0604020202020204" pitchFamily="34" charset="0"/>
              </a:rPr>
              <a:t>→</a:t>
            </a:r>
          </a:p>
        </p:txBody>
      </p:sp>
    </p:spTree>
    <p:extLst>
      <p:ext uri="{BB962C8B-B14F-4D97-AF65-F5344CB8AC3E}">
        <p14:creationId xmlns:p14="http://schemas.microsoft.com/office/powerpoint/2010/main" val="252365791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标题 1"/>
          <p:cNvSpPr>
            <a:spLocks noGrp="1"/>
          </p:cNvSpPr>
          <p:nvPr>
            <p:ph type="title"/>
          </p:nvPr>
        </p:nvSpPr>
        <p:spPr>
          <a:xfrm>
            <a:off x="457200" y="-100013"/>
            <a:ext cx="8229600" cy="1600201"/>
          </a:xfrm>
        </p:spPr>
        <p:txBody>
          <a:bodyPr/>
          <a:lstStyle/>
          <a:p>
            <a:r>
              <a:rPr lang="zh-CN" altLang="en-US" smtClean="0"/>
              <a:t>创新案例</a:t>
            </a:r>
            <a:r>
              <a:rPr lang="en-US" altLang="zh-CN" smtClean="0"/>
              <a:t>-</a:t>
            </a:r>
            <a:r>
              <a:rPr lang="zh-CN" altLang="en-US" smtClean="0"/>
              <a:t>多功能花洒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CB2A8C07-E638-4681-9D77-0D73A15F0045}" type="datetime1">
              <a:rPr lang="zh-CN" altLang="en-US" smtClean="0"/>
              <a:pPr>
                <a:defRPr/>
              </a:pPr>
              <a:t>2024-03-17</a:t>
            </a:fld>
            <a:endParaRPr lang="zh-CN" altLang="en-US" dirty="0"/>
          </a:p>
        </p:txBody>
      </p:sp>
      <p:pic>
        <p:nvPicPr>
          <p:cNvPr id="12" name="图片 11" descr="img_0294"/>
          <p:cNvPicPr>
            <a:picLocks noChangeAspect="1"/>
          </p:cNvPicPr>
          <p:nvPr/>
        </p:nvPicPr>
        <p:blipFill>
          <a:blip r:embed="rId3"/>
          <a:srcRect l="32222" t="31734" r="25051" b="15126"/>
          <a:stretch>
            <a:fillRect/>
          </a:stretch>
        </p:blipFill>
        <p:spPr>
          <a:xfrm>
            <a:off x="179512" y="1691594"/>
            <a:ext cx="3473518" cy="3240000"/>
          </a:xfrm>
          <a:prstGeom prst="rect">
            <a:avLst/>
          </a:prstGeom>
        </p:spPr>
      </p:pic>
      <p:pic>
        <p:nvPicPr>
          <p:cNvPr id="10" name="图片 9" descr="img_0293"/>
          <p:cNvPicPr>
            <a:picLocks noChangeAspect="1"/>
          </p:cNvPicPr>
          <p:nvPr/>
        </p:nvPicPr>
        <p:blipFill>
          <a:blip r:embed="rId4"/>
          <a:srcRect l="31035" t="44857" r="3119" b="9638"/>
          <a:stretch>
            <a:fillRect/>
          </a:stretch>
        </p:blipFill>
        <p:spPr>
          <a:xfrm>
            <a:off x="2699792" y="2403972"/>
            <a:ext cx="6251054" cy="324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033436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7" name="标题 1"/>
          <p:cNvSpPr>
            <a:spLocks noGrp="1"/>
          </p:cNvSpPr>
          <p:nvPr>
            <p:ph type="title"/>
          </p:nvPr>
        </p:nvSpPr>
        <p:spPr>
          <a:xfrm>
            <a:off x="457200" y="-100013"/>
            <a:ext cx="8229600" cy="1600201"/>
          </a:xfrm>
        </p:spPr>
        <p:txBody>
          <a:bodyPr/>
          <a:lstStyle/>
          <a:p>
            <a:r>
              <a:rPr lang="zh-CN" altLang="en-US" smtClean="0"/>
              <a:t>创新案例</a:t>
            </a:r>
            <a:r>
              <a:rPr lang="en-US" altLang="zh-CN" smtClean="0"/>
              <a:t>-</a:t>
            </a:r>
            <a:r>
              <a:rPr lang="zh-CN" altLang="en-US" smtClean="0"/>
              <a:t>多功能花洒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CB2A8C07-E638-4681-9D77-0D73A15F0045}" type="datetime1">
              <a:rPr lang="zh-CN" altLang="en-US" smtClean="0"/>
              <a:pPr>
                <a:defRPr/>
              </a:pPr>
              <a:t>2024-03-17</a:t>
            </a:fld>
            <a:endParaRPr lang="zh-CN" altLang="en-US" dirty="0"/>
          </a:p>
        </p:txBody>
      </p:sp>
      <p:pic>
        <p:nvPicPr>
          <p:cNvPr id="13" name="图片 12" descr="IMG_359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75656" y="1518092"/>
            <a:ext cx="2630576" cy="4680000"/>
          </a:xfrm>
          <a:prstGeom prst="rect">
            <a:avLst/>
          </a:prstGeom>
        </p:spPr>
      </p:pic>
      <p:pic>
        <p:nvPicPr>
          <p:cNvPr id="14" name="大创实物展示视频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4814175" y="1521789"/>
            <a:ext cx="3097049" cy="468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462763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video>
              <p:cMediaNode>
                <p:cTn id="2" fill="hold" display="1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video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E1F2516E-9D81-4031-8C68-6D116B42614B}" type="datetime1">
              <a:rPr lang="zh-CN" altLang="en-US" smtClean="0"/>
              <a:pPr>
                <a:defRPr/>
              </a:pPr>
              <a:t>2024-03-17</a:t>
            </a:fld>
            <a:endParaRPr lang="zh-CN" altLang="en-US" dirty="0"/>
          </a:p>
        </p:txBody>
      </p:sp>
      <p:sp>
        <p:nvSpPr>
          <p:cNvPr id="4301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众筹新品</a:t>
            </a:r>
            <a:r>
              <a:rPr lang="en-US" altLang="zh-CN" smtClean="0"/>
              <a:t>—</a:t>
            </a:r>
            <a:r>
              <a:rPr lang="zh-CN" altLang="en-US" smtClean="0"/>
              <a:t>自动起泡花洒</a:t>
            </a:r>
          </a:p>
        </p:txBody>
      </p:sp>
      <p:pic>
        <p:nvPicPr>
          <p:cNvPr id="43013" name="内容占位符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62013" y="1600200"/>
            <a:ext cx="3802062" cy="2136775"/>
          </a:xfrm>
        </p:spPr>
      </p:pic>
      <p:pic>
        <p:nvPicPr>
          <p:cNvPr id="43014" name="图片 7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72050" y="1600200"/>
            <a:ext cx="3565525" cy="4492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5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088" y="3881438"/>
            <a:ext cx="3854450" cy="2162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3016" name="图片 7" descr="img_029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035" t="44856" r="3119" b="9637"/>
          <a:stretch>
            <a:fillRect/>
          </a:stretch>
        </p:blipFill>
        <p:spPr bwMode="auto">
          <a:xfrm>
            <a:off x="5076825" y="1766888"/>
            <a:ext cx="2509838" cy="1301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197230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创新？让你联想到什么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01FE575-13C7-45C7-BB84-DE4CA6009E6C}" type="datetime1">
              <a:rPr lang="zh-CN" altLang="en-US" smtClean="0"/>
              <a:pPr>
                <a:defRPr/>
              </a:pPr>
              <a:t>2024-03-17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北京交通大学 电子信息工程学院 创新实验室</a:t>
            </a:r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3413" y="4017963"/>
            <a:ext cx="1009650" cy="1095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0700" y="2782888"/>
            <a:ext cx="1628775" cy="1419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3363" y="5326063"/>
            <a:ext cx="2547937" cy="901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663" y="1689100"/>
            <a:ext cx="2844800" cy="698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6713" y="2560638"/>
            <a:ext cx="1281112" cy="11223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05413" y="4041775"/>
            <a:ext cx="1790700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10075" y="1587500"/>
            <a:ext cx="3048000" cy="98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8338" y="2841625"/>
            <a:ext cx="2447925" cy="874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7675" y="5335588"/>
            <a:ext cx="3162300" cy="69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73975" y="1700213"/>
            <a:ext cx="1042988" cy="992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0" y="3989388"/>
            <a:ext cx="1506538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424" name="图片 19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8550" y="2846388"/>
            <a:ext cx="1366838" cy="1965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461715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E1F2516E-9D81-4031-8C68-6D116B42614B}" type="datetime1">
              <a:rPr lang="zh-CN" altLang="en-US" smtClean="0"/>
              <a:pPr>
                <a:defRPr/>
              </a:pPr>
              <a:t>2024-03-17</a:t>
            </a:fld>
            <a:endParaRPr lang="zh-CN" altLang="en-US" dirty="0"/>
          </a:p>
        </p:txBody>
      </p:sp>
      <p:sp>
        <p:nvSpPr>
          <p:cNvPr id="4301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众筹新品</a:t>
            </a:r>
            <a:r>
              <a:rPr lang="en-US" altLang="zh-CN" smtClean="0"/>
              <a:t>—</a:t>
            </a:r>
            <a:r>
              <a:rPr lang="zh-CN" altLang="en-US" smtClean="0"/>
              <a:t>自动起泡花洒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520" y="1607079"/>
            <a:ext cx="4559035" cy="4320000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6056" y="1607079"/>
            <a:ext cx="3837699" cy="43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03844339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381FA0AF-55F2-D2A2-F15B-6A38C6FC79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902566"/>
            <a:ext cx="5825447" cy="1679825"/>
          </a:xfrm>
          <a:prstGeom prst="rect">
            <a:avLst/>
          </a:prstGeom>
        </p:spPr>
      </p:pic>
      <p:pic>
        <p:nvPicPr>
          <p:cNvPr id="9" name="图片 8">
            <a:extLst>
              <a:ext uri="{FF2B5EF4-FFF2-40B4-BE49-F238E27FC236}">
                <a16:creationId xmlns:a16="http://schemas.microsoft.com/office/drawing/2014/main" id="{8D8D070E-E420-8613-3BC1-0E75ABCF76E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795345"/>
            <a:ext cx="5825447" cy="1679825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035FD56A-D61E-CB27-F904-305E20B755F5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6101" y="3090032"/>
            <a:ext cx="3380312" cy="1293104"/>
          </a:xfrm>
          <a:prstGeom prst="rect">
            <a:avLst/>
          </a:prstGeom>
        </p:spPr>
      </p:pic>
      <p:pic>
        <p:nvPicPr>
          <p:cNvPr id="13" name="图片 12">
            <a:extLst>
              <a:ext uri="{FF2B5EF4-FFF2-40B4-BE49-F238E27FC236}">
                <a16:creationId xmlns:a16="http://schemas.microsoft.com/office/drawing/2014/main" id="{BF7FB53B-79C4-76E1-2DED-21A10FDBC6C7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7064" y="4856001"/>
            <a:ext cx="2970452" cy="1482083"/>
          </a:xfrm>
          <a:prstGeom prst="rect">
            <a:avLst/>
          </a:prstGeom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5BFD0060-0EA9-175E-F67E-4E1A96477CAA}"/>
              </a:ext>
            </a:extLst>
          </p:cNvPr>
          <p:cNvSpPr txBox="1"/>
          <p:nvPr/>
        </p:nvSpPr>
        <p:spPr>
          <a:xfrm>
            <a:off x="5407731" y="6405140"/>
            <a:ext cx="3598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华文仿宋" panose="02010600040101010101" pitchFamily="2" charset="-122"/>
                <a:ea typeface="华文仿宋" panose="02010600040101010101" pitchFamily="2" charset="-122"/>
              </a:rPr>
              <a:t>操作者侧</a:t>
            </a:r>
            <a:r>
              <a:rPr lang="en-US" altLang="zh-CN" sz="1200" dirty="0">
                <a:latin typeface="华文仿宋" panose="02010600040101010101" pitchFamily="2" charset="-122"/>
                <a:ea typeface="华文仿宋" panose="02010600040101010101" pitchFamily="2" charset="-122"/>
              </a:rPr>
              <a:t>TFT</a:t>
            </a:r>
            <a:r>
              <a:rPr lang="zh-CN" altLang="en-US" sz="1200" dirty="0">
                <a:latin typeface="华文仿宋" panose="02010600040101010101" pitchFamily="2" charset="-122"/>
                <a:ea typeface="华文仿宋" panose="02010600040101010101" pitchFamily="2" charset="-122"/>
              </a:rPr>
              <a:t>屏显示</a:t>
            </a: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F815A907-641A-AA64-6BA9-B3C6C20BCD97}"/>
              </a:ext>
            </a:extLst>
          </p:cNvPr>
          <p:cNvSpPr txBox="1"/>
          <p:nvPr/>
        </p:nvSpPr>
        <p:spPr>
          <a:xfrm>
            <a:off x="1113381" y="6475170"/>
            <a:ext cx="359868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200" dirty="0">
                <a:latin typeface="华文仿宋" panose="02010600040101010101" pitchFamily="2" charset="-122"/>
                <a:ea typeface="华文仿宋" panose="02010600040101010101" pitchFamily="2" charset="-122"/>
              </a:rPr>
              <a:t>被采样者侧</a:t>
            </a:r>
            <a:r>
              <a:rPr lang="en-US" altLang="zh-CN" sz="1200" dirty="0">
                <a:latin typeface="华文仿宋" panose="02010600040101010101" pitchFamily="2" charset="-122"/>
                <a:ea typeface="华文仿宋" panose="02010600040101010101" pitchFamily="2" charset="-122"/>
              </a:rPr>
              <a:t>TFT</a:t>
            </a:r>
            <a:r>
              <a:rPr lang="zh-CN" altLang="en-US" sz="1200" dirty="0">
                <a:latin typeface="华文仿宋" panose="02010600040101010101" pitchFamily="2" charset="-122"/>
                <a:ea typeface="华文仿宋" panose="02010600040101010101" pitchFamily="2" charset="-122"/>
              </a:rPr>
              <a:t>屏显示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4194779D-5D13-45BA-AE4B-BE11B9F864C3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58531" y="1057781"/>
            <a:ext cx="5566916" cy="1667567"/>
          </a:xfrm>
          <a:prstGeom prst="rect">
            <a:avLst/>
          </a:prstGeom>
        </p:spPr>
      </p:pic>
      <p:pic>
        <p:nvPicPr>
          <p:cNvPr id="7" name="图片 6">
            <a:extLst>
              <a:ext uri="{FF2B5EF4-FFF2-40B4-BE49-F238E27FC236}">
                <a16:creationId xmlns:a16="http://schemas.microsoft.com/office/drawing/2014/main" id="{FE410837-16C8-4022-9680-5DD5F471628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113150" y="240300"/>
            <a:ext cx="2714366" cy="2613299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E339E82B-ABDB-4EFF-95D3-6298765CC951}"/>
              </a:ext>
            </a:extLst>
          </p:cNvPr>
          <p:cNvSpPr txBox="1"/>
          <p:nvPr/>
        </p:nvSpPr>
        <p:spPr>
          <a:xfrm>
            <a:off x="107504" y="173488"/>
            <a:ext cx="3084998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讲好一个创新故事</a:t>
            </a:r>
          </a:p>
        </p:txBody>
      </p:sp>
    </p:spTree>
    <p:extLst>
      <p:ext uri="{BB962C8B-B14F-4D97-AF65-F5344CB8AC3E}">
        <p14:creationId xmlns:p14="http://schemas.microsoft.com/office/powerpoint/2010/main" val="2748442716"/>
      </p:ext>
    </p:extLst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en-US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半自动核酸采样系统</a:t>
            </a:r>
            <a:endParaRPr lang="zh-CN" altLang="en-US" dirty="0"/>
          </a:p>
        </p:txBody>
      </p:sp>
      <p:sp>
        <p:nvSpPr>
          <p:cNvPr id="6147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en-US" altLang="zh-CN" dirty="0"/>
          </a:p>
          <a:p>
            <a:pPr eaLnBrk="1" hangingPunct="1"/>
            <a:endParaRPr lang="en-US" altLang="zh-CN" dirty="0"/>
          </a:p>
          <a:p>
            <a:pPr eaLnBrk="1" hangingPunct="1"/>
            <a:endParaRPr lang="en-US" altLang="zh-CN" dirty="0"/>
          </a:p>
          <a:p>
            <a:pPr eaLnBrk="1" hangingPunct="1">
              <a:buFont typeface="Wingdings" panose="05000000000000000000" pitchFamily="2" charset="2"/>
              <a:buChar char="l"/>
            </a:pPr>
            <a:endParaRPr lang="en-US" altLang="zh-CN" dirty="0"/>
          </a:p>
          <a:p>
            <a:pPr eaLnBrk="1" hangingPunct="1">
              <a:buFont typeface="Wingdings" panose="05000000000000000000" pitchFamily="2" charset="2"/>
              <a:buChar char="l"/>
            </a:pPr>
            <a:endParaRPr lang="en-US" altLang="zh-CN" dirty="0"/>
          </a:p>
          <a:p>
            <a:pPr eaLnBrk="1" hangingPunct="1"/>
            <a:endParaRPr lang="en-US" altLang="zh-CN" dirty="0"/>
          </a:p>
          <a:p>
            <a:pPr eaLnBrk="1" hangingPunct="1"/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E15FEA7-D566-478E-BCF9-436F9EB6FB1C}" type="datetime1">
              <a:rPr lang="zh-CN" altLang="en-US"/>
              <a:pPr>
                <a:defRPr/>
              </a:pPr>
              <a:t>2024-03-17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北京交通大学 电子信息工程学院 创新实验室</a:t>
            </a: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19CDCC92-301B-4493-884F-106E42C58962}"/>
              </a:ext>
            </a:extLst>
          </p:cNvPr>
          <p:cNvSpPr txBox="1"/>
          <p:nvPr/>
        </p:nvSpPr>
        <p:spPr>
          <a:xfrm>
            <a:off x="107504" y="173488"/>
            <a:ext cx="3084998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讲好一个创新故事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FC1407AA-0719-45E2-82BD-E3054336A61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773688"/>
            <a:ext cx="8448675" cy="4374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1272263"/>
      </p:ext>
    </p:extLst>
  </p:cSld>
  <p:clrMapOvr>
    <a:masterClrMapping/>
  </p:clrMapOvr>
  <p:transition spd="slow"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标题 1"/>
          <p:cNvSpPr>
            <a:spLocks noGrp="1"/>
          </p:cNvSpPr>
          <p:nvPr>
            <p:ph type="title"/>
          </p:nvPr>
        </p:nvSpPr>
        <p:spPr>
          <a:xfrm>
            <a:off x="467544" y="237184"/>
            <a:ext cx="8229600" cy="835025"/>
          </a:xfrm>
        </p:spPr>
        <p:txBody>
          <a:bodyPr/>
          <a:lstStyle/>
          <a:p>
            <a:pPr eaLnBrk="1" hangingPunct="1"/>
            <a:r>
              <a:rPr lang="zh-CN" altLang="en-US" sz="4000" dirty="0" smtClean="0"/>
              <a:t>温馨提示</a:t>
            </a:r>
            <a:endParaRPr lang="en-US" altLang="zh-CN" sz="4000" dirty="0" smtClean="0"/>
          </a:p>
        </p:txBody>
      </p:sp>
      <p:sp>
        <p:nvSpPr>
          <p:cNvPr id="54275" name="内容占位符 2"/>
          <p:cNvSpPr>
            <a:spLocks noGrp="1"/>
          </p:cNvSpPr>
          <p:nvPr>
            <p:ph idx="1"/>
          </p:nvPr>
        </p:nvSpPr>
        <p:spPr>
          <a:xfrm>
            <a:off x="117848" y="1201737"/>
            <a:ext cx="8928992" cy="5519738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dirty="0" smtClean="0"/>
              <a:t>不用</a:t>
            </a:r>
            <a:r>
              <a:rPr lang="zh-CN" altLang="en-US" dirty="0" smtClean="0"/>
              <a:t>考虑现在自己会什么，胆大心细，经过思考和调研，致力于解决当前没解决，或解决得不好的问题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pPr eaLnBrk="1" hangingPunct="1">
              <a:defRPr/>
            </a:pPr>
            <a:endParaRPr lang="en-US" altLang="zh-CN" dirty="0" smtClean="0"/>
          </a:p>
          <a:p>
            <a:pPr eaLnBrk="1" hangingPunct="1">
              <a:defRPr/>
            </a:pPr>
            <a:r>
              <a:rPr lang="zh-CN" altLang="en-US" dirty="0" smtClean="0"/>
              <a:t>完成</a:t>
            </a:r>
            <a:r>
              <a:rPr lang="en-US" altLang="zh-CN" dirty="0" smtClean="0"/>
              <a:t>5</a:t>
            </a:r>
            <a:r>
              <a:rPr lang="zh-CN" altLang="en-US" dirty="0" smtClean="0"/>
              <a:t>个转变</a:t>
            </a:r>
            <a:endParaRPr lang="en-US" altLang="zh-CN" dirty="0" smtClean="0"/>
          </a:p>
          <a:p>
            <a:pPr eaLnBrk="1" hangingPunct="1">
              <a:defRPr/>
            </a:pPr>
            <a:r>
              <a:rPr lang="en-US" altLang="zh-CN" dirty="0" smtClean="0"/>
              <a:t>【</a:t>
            </a:r>
            <a:r>
              <a:rPr lang="zh-CN" altLang="en-US" dirty="0" smtClean="0"/>
              <a:t>考试驱动</a:t>
            </a:r>
            <a:r>
              <a:rPr lang="en-US" altLang="zh-CN" dirty="0" smtClean="0"/>
              <a:t>-&gt;</a:t>
            </a:r>
            <a:r>
              <a:rPr lang="zh-CN" altLang="en-US" dirty="0" smtClean="0"/>
              <a:t>信念驱动</a:t>
            </a:r>
            <a:r>
              <a:rPr lang="en-US" altLang="zh-CN" dirty="0" smtClean="0"/>
              <a:t>】</a:t>
            </a:r>
          </a:p>
          <a:p>
            <a:pPr eaLnBrk="1" hangingPunct="1">
              <a:defRPr/>
            </a:pPr>
            <a:r>
              <a:rPr lang="en-US" altLang="zh-CN" dirty="0" smtClean="0"/>
              <a:t>【</a:t>
            </a:r>
            <a:r>
              <a:rPr lang="zh-CN" altLang="en-US" dirty="0" smtClean="0"/>
              <a:t>教室</a:t>
            </a:r>
            <a:r>
              <a:rPr lang="en-US" altLang="zh-CN" dirty="0" smtClean="0"/>
              <a:t>-&gt;</a:t>
            </a:r>
            <a:r>
              <a:rPr lang="zh-CN" altLang="en-US" dirty="0" smtClean="0"/>
              <a:t>实验室</a:t>
            </a:r>
            <a:r>
              <a:rPr lang="en-US" altLang="zh-CN" dirty="0" smtClean="0"/>
              <a:t>】</a:t>
            </a:r>
          </a:p>
          <a:p>
            <a:pPr eaLnBrk="1" hangingPunct="1">
              <a:defRPr/>
            </a:pPr>
            <a:r>
              <a:rPr lang="en-US" altLang="zh-CN" dirty="0" smtClean="0"/>
              <a:t>【</a:t>
            </a:r>
            <a:r>
              <a:rPr lang="zh-CN" altLang="en-US" dirty="0" smtClean="0"/>
              <a:t>单打独斗</a:t>
            </a:r>
            <a:r>
              <a:rPr lang="en-US" altLang="zh-CN" dirty="0" smtClean="0"/>
              <a:t>-&gt;</a:t>
            </a:r>
            <a:r>
              <a:rPr lang="zh-CN" altLang="en-US" dirty="0" smtClean="0"/>
              <a:t>团队合作</a:t>
            </a:r>
            <a:r>
              <a:rPr lang="en-US" altLang="zh-CN" dirty="0" smtClean="0"/>
              <a:t>】</a:t>
            </a:r>
          </a:p>
          <a:p>
            <a:pPr eaLnBrk="1" hangingPunct="1">
              <a:defRPr/>
            </a:pPr>
            <a:r>
              <a:rPr lang="en-US" altLang="zh-CN" dirty="0" smtClean="0"/>
              <a:t>【</a:t>
            </a:r>
            <a:r>
              <a:rPr lang="zh-CN" altLang="en-US" dirty="0" smtClean="0"/>
              <a:t>原理和基础</a:t>
            </a:r>
            <a:r>
              <a:rPr lang="en-US" altLang="zh-CN" dirty="0" smtClean="0"/>
              <a:t>-&gt;</a:t>
            </a:r>
            <a:r>
              <a:rPr lang="zh-CN" altLang="en-US" dirty="0" smtClean="0"/>
              <a:t>表达和沟通</a:t>
            </a:r>
            <a:r>
              <a:rPr lang="en-US" altLang="zh-CN" dirty="0" smtClean="0"/>
              <a:t>】</a:t>
            </a:r>
          </a:p>
          <a:p>
            <a:pPr eaLnBrk="1" hangingPunct="1">
              <a:defRPr/>
            </a:pPr>
            <a:r>
              <a:rPr lang="en-US" altLang="zh-CN" dirty="0" smtClean="0"/>
              <a:t>【</a:t>
            </a:r>
            <a:r>
              <a:rPr lang="zh-CN" altLang="en-US" dirty="0" smtClean="0"/>
              <a:t>绩点和学分</a:t>
            </a:r>
            <a:r>
              <a:rPr lang="en-US" altLang="zh-CN" dirty="0" smtClean="0"/>
              <a:t>-&gt;</a:t>
            </a:r>
            <a:r>
              <a:rPr lang="zh-CN" altLang="en-US" dirty="0"/>
              <a:t>社会</a:t>
            </a:r>
            <a:r>
              <a:rPr lang="zh-CN" altLang="en-US" dirty="0" smtClean="0"/>
              <a:t>价值</a:t>
            </a:r>
            <a:r>
              <a:rPr lang="en-US" altLang="zh-CN" dirty="0" smtClean="0"/>
              <a:t>】</a:t>
            </a:r>
          </a:p>
          <a:p>
            <a:pPr eaLnBrk="1" hangingPunct="1">
              <a:defRPr/>
            </a:pPr>
            <a:endParaRPr lang="en-US" altLang="zh-CN" dirty="0" smtClean="0"/>
          </a:p>
          <a:p>
            <a:pPr eaLnBrk="1" hangingPunct="1">
              <a:defRPr/>
            </a:pPr>
            <a:endParaRPr lang="en-US" altLang="zh-CN" dirty="0" smtClean="0"/>
          </a:p>
          <a:p>
            <a:pPr marL="0" indent="0" eaLnBrk="1" hangingPunct="1">
              <a:buFont typeface="Arial" panose="020B0604020202020204" pitchFamily="34" charset="0"/>
              <a:buNone/>
              <a:defRPr/>
            </a:pPr>
            <a:endParaRPr lang="en-US" altLang="zh-CN" dirty="0" smtClean="0"/>
          </a:p>
          <a:p>
            <a:pPr eaLnBrk="1" hangingPunct="1">
              <a:defRPr/>
            </a:pPr>
            <a:endParaRPr lang="en-US" altLang="zh-CN" dirty="0" smtClean="0"/>
          </a:p>
          <a:p>
            <a:pPr eaLnBrk="1" hangingPunct="1">
              <a:defRPr/>
            </a:pPr>
            <a:endParaRPr lang="en-US" altLang="zh-CN" dirty="0" smtClean="0"/>
          </a:p>
          <a:p>
            <a:pPr eaLnBrk="1" hangingPunct="1">
              <a:defRPr/>
            </a:pPr>
            <a:endParaRPr lang="en-US" altLang="zh-CN" dirty="0" smtClean="0"/>
          </a:p>
          <a:p>
            <a:pPr eaLnBrk="1" hangingPunct="1">
              <a:defRPr/>
            </a:pPr>
            <a:endParaRPr lang="en-US" altLang="zh-CN" dirty="0" smtClean="0"/>
          </a:p>
          <a:p>
            <a:pPr eaLnBrk="1" hangingPunct="1">
              <a:defRPr/>
            </a:pPr>
            <a:endParaRPr lang="zh-CN" altLang="en-US" dirty="0" smtClean="0"/>
          </a:p>
        </p:txBody>
      </p:sp>
      <p:sp>
        <p:nvSpPr>
          <p:cNvPr id="2" name="日期占位符 1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2EC820E8-CE00-4BDF-8013-5946C32794BC}" type="datetime1">
              <a:rPr lang="zh-CN" altLang="en-US"/>
              <a:pPr>
                <a:defRPr/>
              </a:pPr>
              <a:t>2024-03-17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73902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10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Arial" panose="020B0604020202020204" pitchFamily="34" charset="0"/>
              <a:buNone/>
            </a:pPr>
            <a:r>
              <a:rPr lang="en-US" altLang="zh-CN" sz="3600" smtClean="0">
                <a:latin typeface="CommercialScript BT" pitchFamily="66" charset="0"/>
              </a:rPr>
              <a:t>When you are about to give up think of that one reason why you wanted to start.</a:t>
            </a:r>
          </a:p>
          <a:p>
            <a:pPr marL="0" indent="0" algn="r">
              <a:buFont typeface="Arial" panose="020B0604020202020204" pitchFamily="34" charset="0"/>
              <a:buNone/>
            </a:pPr>
            <a:r>
              <a:rPr lang="en-US" altLang="zh-CN" sz="3600" smtClean="0">
                <a:latin typeface="CommercialScript BT" pitchFamily="66" charset="0"/>
              </a:rPr>
              <a:t>——Elon Musk</a:t>
            </a:r>
          </a:p>
          <a:p>
            <a:pPr marL="0" indent="0" algn="r">
              <a:buFont typeface="Arial" panose="020B0604020202020204" pitchFamily="34" charset="0"/>
              <a:buNone/>
            </a:pPr>
            <a:endParaRPr lang="en-US" altLang="zh-CN" sz="3600" smtClean="0">
              <a:latin typeface="CommercialScript BT" pitchFamily="66" charset="0"/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zh-CN" altLang="en-US" sz="3600" smtClean="0"/>
              <a:t>不忘初心，方得始终</a:t>
            </a:r>
            <a:endParaRPr lang="en-US" altLang="zh-CN" sz="3600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B25A014F-D0EA-4A26-9EEF-E817FB44D38A}" type="datetime1">
              <a:rPr lang="zh-CN" altLang="en-US" smtClean="0"/>
              <a:pPr>
                <a:defRPr/>
              </a:pPr>
              <a:t>2024-03-17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51714205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创新源于生活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01FE575-13C7-45C7-BB84-DE4CA6009E6C}" type="datetime1">
              <a:rPr lang="zh-CN" altLang="en-US" smtClean="0"/>
              <a:pPr>
                <a:defRPr/>
              </a:pPr>
              <a:t>2024-03-17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北京交通大学 电子信息工程学院 创新实验室</a:t>
            </a:r>
          </a:p>
        </p:txBody>
      </p:sp>
      <p:pic>
        <p:nvPicPr>
          <p:cNvPr id="37893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132856"/>
            <a:ext cx="3962400" cy="3994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7894" name="内容占位符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4238" y="2132856"/>
            <a:ext cx="3992562" cy="399415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内容占位符 10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zh-CN" altLang="en-US" dirty="0"/>
              <a:t>节约水源</a:t>
            </a:r>
          </a:p>
        </p:txBody>
      </p:sp>
    </p:spTree>
    <p:extLst>
      <p:ext uri="{BB962C8B-B14F-4D97-AF65-F5344CB8AC3E}">
        <p14:creationId xmlns:p14="http://schemas.microsoft.com/office/powerpoint/2010/main" val="231883051"/>
      </p:ext>
    </p:extLst>
  </p:cSld>
  <p:clrMapOvr>
    <a:masterClrMapping/>
  </p:clrMapOvr>
  <p:transition spd="slow">
    <p:push dir="u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创新是借鉴和改进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01FE575-13C7-45C7-BB84-DE4CA6009E6C}" type="datetime1">
              <a:rPr lang="zh-CN" altLang="en-US" smtClean="0"/>
              <a:pPr>
                <a:defRPr/>
              </a:pPr>
              <a:t>2024-03-17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北京交通大学 电子信息工程学院 创新实验室</a:t>
            </a:r>
          </a:p>
        </p:txBody>
      </p:sp>
      <p:sp>
        <p:nvSpPr>
          <p:cNvPr id="6" name="内容占位符 10"/>
          <p:cNvSpPr>
            <a:spLocks noGrp="1"/>
          </p:cNvSpPr>
          <p:nvPr>
            <p:ph idx="1"/>
          </p:nvPr>
        </p:nvSpPr>
        <p:spPr>
          <a:xfrm>
            <a:off x="457200" y="1711349"/>
            <a:ext cx="8229600" cy="4525963"/>
          </a:xfrm>
        </p:spPr>
        <p:txBody>
          <a:bodyPr/>
          <a:lstStyle/>
          <a:p>
            <a:r>
              <a:rPr lang="en-US" altLang="zh-CN" dirty="0"/>
              <a:t>ICQ</a:t>
            </a:r>
            <a:r>
              <a:rPr lang="zh-CN" altLang="en-US" dirty="0"/>
              <a:t>：</a:t>
            </a:r>
            <a:r>
              <a:rPr lang="en-US" altLang="zh-CN" dirty="0"/>
              <a:t>1996</a:t>
            </a:r>
            <a:r>
              <a:rPr lang="zh-CN" altLang="en-US" dirty="0"/>
              <a:t>年开发的社交软件，</a:t>
            </a:r>
            <a:r>
              <a:rPr lang="en-US" altLang="zh-CN" dirty="0"/>
              <a:t> I SEEK YOU</a:t>
            </a:r>
            <a:endParaRPr lang="zh-CN" altLang="en-US" dirty="0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5116" y="2204864"/>
            <a:ext cx="3753768" cy="37537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1705989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创新是借鉴和改进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01FE575-13C7-45C7-BB84-DE4CA6009E6C}" type="datetime1">
              <a:rPr lang="zh-CN" altLang="en-US" smtClean="0"/>
              <a:pPr>
                <a:defRPr/>
              </a:pPr>
              <a:t>2024-03-17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北京交通大学 电子信息工程学院 创新实验室</a:t>
            </a: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86139" y="1600200"/>
            <a:ext cx="4067616" cy="458353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4206" y="2182933"/>
            <a:ext cx="2034927" cy="2034927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1788" y="2760273"/>
            <a:ext cx="2360990" cy="8802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501840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485054"/>
            <a:ext cx="8224217" cy="3871296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28687" y="3673513"/>
            <a:ext cx="5315313" cy="3178892"/>
          </a:xfrm>
          <a:prstGeom prst="rect">
            <a:avLst/>
          </a:prstGeom>
        </p:spPr>
      </p:pic>
      <p:sp>
        <p:nvSpPr>
          <p:cNvPr id="4096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创新是一种追求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01FE575-13C7-45C7-BB84-DE4CA6009E6C}" type="datetime1">
              <a:rPr lang="zh-CN" altLang="en-US" smtClean="0"/>
              <a:pPr>
                <a:defRPr/>
              </a:pPr>
              <a:t>2024-03-17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北京交通大学 电子信息工程学院 创新实验室</a:t>
            </a:r>
          </a:p>
        </p:txBody>
      </p:sp>
      <p:pic>
        <p:nvPicPr>
          <p:cNvPr id="40966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1585" y="1989599"/>
            <a:ext cx="3032415" cy="16845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67" name="图片 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89000"/>
            <a:ext cx="2364141" cy="13319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内容占位符 10"/>
          <p:cNvSpPr>
            <a:spLocks noGrp="1"/>
          </p:cNvSpPr>
          <p:nvPr>
            <p:ph idx="1"/>
          </p:nvPr>
        </p:nvSpPr>
        <p:spPr>
          <a:xfrm>
            <a:off x="457200" y="1484784"/>
            <a:ext cx="8229600" cy="4525963"/>
          </a:xfrm>
        </p:spPr>
        <p:txBody>
          <a:bodyPr/>
          <a:lstStyle/>
          <a:p>
            <a:r>
              <a:rPr lang="en-US" altLang="zh-CN" dirty="0" err="1"/>
              <a:t>IphoneX</a:t>
            </a:r>
            <a:r>
              <a:rPr lang="zh-CN" altLang="en-US" dirty="0"/>
              <a:t>开创了</a:t>
            </a:r>
            <a:r>
              <a:rPr lang="en-US" altLang="zh-CN" dirty="0" err="1"/>
              <a:t>FaceID</a:t>
            </a:r>
            <a:r>
              <a:rPr lang="zh-CN" altLang="en-US" dirty="0"/>
              <a:t>时代，极大提升用户体验</a:t>
            </a:r>
          </a:p>
        </p:txBody>
      </p:sp>
    </p:spTree>
    <p:extLst>
      <p:ext uri="{BB962C8B-B14F-4D97-AF65-F5344CB8AC3E}">
        <p14:creationId xmlns:p14="http://schemas.microsoft.com/office/powerpoint/2010/main" val="2748393681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创新是对传统的继承和挑战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quarter" idx="10"/>
          </p:nvPr>
        </p:nvSpPr>
        <p:spPr/>
        <p:txBody>
          <a:bodyPr/>
          <a:lstStyle/>
          <a:p>
            <a:pPr>
              <a:defRPr/>
            </a:pPr>
            <a:fld id="{101FE575-13C7-45C7-BB84-DE4CA6009E6C}" type="datetime1">
              <a:rPr lang="zh-CN" altLang="en-US" smtClean="0"/>
              <a:pPr>
                <a:defRPr/>
              </a:pPr>
              <a:t>2024-03-17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smtClean="0"/>
              <a:t>北京交通大学 电子信息工程学院 创新实验室</a:t>
            </a:r>
            <a:endParaRPr lang="zh-CN" altLang="en-US"/>
          </a:p>
        </p:txBody>
      </p:sp>
      <p:pic>
        <p:nvPicPr>
          <p:cNvPr id="22533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44675"/>
            <a:ext cx="8131175" cy="3600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9874940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-459432"/>
            <a:ext cx="8229600" cy="1600200"/>
          </a:xfrm>
        </p:spPr>
        <p:txBody>
          <a:bodyPr/>
          <a:lstStyle/>
          <a:p>
            <a:r>
              <a:rPr lang="en-US" altLang="zh-CN" dirty="0"/>
              <a:t>iPhone 2G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4525963"/>
          </a:xfrm>
        </p:spPr>
        <p:txBody>
          <a:bodyPr/>
          <a:lstStyle/>
          <a:p>
            <a:r>
              <a:rPr lang="zh-CN" altLang="en-US" dirty="0"/>
              <a:t>时间：</a:t>
            </a:r>
            <a:r>
              <a:rPr lang="en-US" altLang="zh-CN" dirty="0"/>
              <a:t>2007</a:t>
            </a:r>
            <a:r>
              <a:rPr lang="zh-CN" altLang="en-US" dirty="0"/>
              <a:t>年</a:t>
            </a:r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endParaRPr lang="en-US" altLang="zh-CN" dirty="0"/>
          </a:p>
          <a:p>
            <a:pPr marL="0" indent="0">
              <a:buNone/>
            </a:pPr>
            <a:endParaRPr lang="en-US" altLang="zh-CN" dirty="0"/>
          </a:p>
          <a:p>
            <a:r>
              <a:rPr lang="en-US" altLang="zh-CN" dirty="0"/>
              <a:t>https://www.bilibili.com/video/av17474265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1F2516E-9D81-4031-8C68-6D116B42614B}" type="datetime1">
              <a:rPr lang="zh-CN" altLang="en-US" smtClean="0"/>
              <a:pPr>
                <a:defRPr/>
              </a:pPr>
              <a:t>2024-03-17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/>
              <a:t>北京交通大学 电子信息工程学院 大学生创新活动中心</a:t>
            </a: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5876" y="3021496"/>
            <a:ext cx="3022786" cy="292778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512" y="3680026"/>
            <a:ext cx="1902209" cy="223789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473344"/>
            <a:ext cx="2208179" cy="2160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120" y="1052736"/>
            <a:ext cx="3294208" cy="18000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5670" y="1412776"/>
            <a:ext cx="2420426" cy="144000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1912" y="3212976"/>
            <a:ext cx="4198320" cy="252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6852311"/>
      </p:ext>
    </p:extLst>
  </p:cSld>
  <p:clrMapOvr>
    <a:masterClrMapping/>
  </p:clrMapOvr>
  <p:transition/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主管人员">
  <a:themeElements>
    <a:clrScheme name="主管人员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主管人员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主管人员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如何从作品到原型机 [兼容模式]" id="{C690B5B5-22CC-4DEA-805E-62A2A0BA37CC}" vid="{FBA61A17-183C-4E82-B0E3-8E8A3600E1E4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5714</TotalTime>
  <Words>2164</Words>
  <Application>Microsoft Office PowerPoint</Application>
  <PresentationFormat>全屏显示(4:3)</PresentationFormat>
  <Paragraphs>302</Paragraphs>
  <Slides>34</Slides>
  <Notes>14</Notes>
  <HiddenSlides>0</HiddenSlides>
  <MMClips>1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9" baseType="lpstr">
      <vt:lpstr>CommercialScript BT</vt:lpstr>
      <vt:lpstr>方正粗黑宋简体</vt:lpstr>
      <vt:lpstr>黑体</vt:lpstr>
      <vt:lpstr>华文仿宋</vt:lpstr>
      <vt:lpstr>隶书</vt:lpstr>
      <vt:lpstr>宋体</vt:lpstr>
      <vt:lpstr>微软雅黑</vt:lpstr>
      <vt:lpstr>幼圆</vt:lpstr>
      <vt:lpstr>Arial</vt:lpstr>
      <vt:lpstr>Calibri</vt:lpstr>
      <vt:lpstr>Century Gothic</vt:lpstr>
      <vt:lpstr>Courier New</vt:lpstr>
      <vt:lpstr>Palatino Linotype</vt:lpstr>
      <vt:lpstr>Wingdings</vt:lpstr>
      <vt:lpstr>主管人员</vt:lpstr>
      <vt:lpstr>PowerPoint 演示文稿</vt:lpstr>
      <vt:lpstr>自我介绍</vt:lpstr>
      <vt:lpstr>创新？让你联想到什么</vt:lpstr>
      <vt:lpstr>创新源于生活</vt:lpstr>
      <vt:lpstr>创新是借鉴和改进</vt:lpstr>
      <vt:lpstr>创新是借鉴和改进</vt:lpstr>
      <vt:lpstr>创新是一种追求</vt:lpstr>
      <vt:lpstr>创新是对传统的继承和挑战</vt:lpstr>
      <vt:lpstr>iPhone 2G</vt:lpstr>
      <vt:lpstr>MacBook Air</vt:lpstr>
      <vt:lpstr>颠覆式创新</vt:lpstr>
      <vt:lpstr>那些快被我们遗忘的创新</vt:lpstr>
      <vt:lpstr>那些快被我们遗忘的创新</vt:lpstr>
      <vt:lpstr>那些快被我们遗忘的创新</vt:lpstr>
      <vt:lpstr>那些快被我们遗忘的创新</vt:lpstr>
      <vt:lpstr>那些快被我们遗忘的创新</vt:lpstr>
      <vt:lpstr>创新的目的</vt:lpstr>
      <vt:lpstr>PowerPoint 演示文稿</vt:lpstr>
      <vt:lpstr>大创是什么</vt:lpstr>
      <vt:lpstr>大创是什么</vt:lpstr>
      <vt:lpstr>大创是什么</vt:lpstr>
      <vt:lpstr>PowerPoint 演示文稿</vt:lpstr>
      <vt:lpstr>让项目更有意义</vt:lpstr>
      <vt:lpstr>开展项目的建议</vt:lpstr>
      <vt:lpstr>创新案例-多功能花洒</vt:lpstr>
      <vt:lpstr>创新案例-多功能花洒</vt:lpstr>
      <vt:lpstr>创新案例-多功能花洒</vt:lpstr>
      <vt:lpstr>创新案例-多功能花洒</vt:lpstr>
      <vt:lpstr>众筹新品—自动起泡花洒</vt:lpstr>
      <vt:lpstr>众筹新品—自动起泡花洒</vt:lpstr>
      <vt:lpstr>PowerPoint 演示文稿</vt:lpstr>
      <vt:lpstr>半自动核酸采样系统</vt:lpstr>
      <vt:lpstr>温馨提示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大学生创新创业训练计划讲座</dc:title>
  <dc:creator>CX</dc:creator>
  <cp:lastModifiedBy>Windows User</cp:lastModifiedBy>
  <cp:revision>609</cp:revision>
  <dcterms:modified xsi:type="dcterms:W3CDTF">2024-03-17T03:56:08Z</dcterms:modified>
</cp:coreProperties>
</file>