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autoCompressPictures="0">
  <p:sldMasterIdLst>
    <p:sldMasterId id="2147483648" r:id="rId1"/>
  </p:sldMasterIdLst>
  <p:notesMasterIdLst>
    <p:notesMasterId r:id="rId4"/>
  </p:notesMasterIdLst>
  <p:sldIdLst>
    <p:sldId id="256" r:id="rId3"/>
    <p:sldId id="259" r:id="rId5"/>
    <p:sldId id="260" r:id="rId6"/>
    <p:sldId id="275" r:id="rId7"/>
    <p:sldId id="315" r:id="rId8"/>
    <p:sldId id="316" r:id="rId9"/>
    <p:sldId id="317" r:id="rId10"/>
    <p:sldId id="318" r:id="rId11"/>
    <p:sldId id="319" r:id="rId12"/>
    <p:sldId id="305" r:id="rId13"/>
    <p:sldId id="320" r:id="rId14"/>
    <p:sldId id="321" r:id="rId15"/>
    <p:sldId id="322" r:id="rId16"/>
    <p:sldId id="323" r:id="rId17"/>
    <p:sldId id="306" r:id="rId18"/>
    <p:sldId id="333" r:id="rId19"/>
    <p:sldId id="334" r:id="rId20"/>
    <p:sldId id="335" r:id="rId21"/>
    <p:sldId id="336" r:id="rId22"/>
    <p:sldId id="304" r:id="rId23"/>
  </p:sldIdLst>
  <p:sldSz cx="12192000" cy="6858000"/>
  <p:notesSz cx="6858000" cy="9144000"/>
  <p:custDataLst>
    <p:tags r:id="rId2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3838" userDrawn="1">
          <p15:clr>
            <a:srgbClr val="A4A3A4"/>
          </p15:clr>
        </p15:guide>
        <p15:guide id="2" orient="horz" pos="2146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3990B"/>
    <a:srgbClr val="FFC515"/>
    <a:srgbClr val="F3A565"/>
    <a:srgbClr val="F39735"/>
    <a:srgbClr val="F7B449"/>
    <a:srgbClr val="FFA415"/>
    <a:srgbClr val="F5BB09"/>
    <a:srgbClr val="F5A855"/>
    <a:srgbClr val="FE9B1C"/>
    <a:srgbClr val="FEC01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4610"/>
  </p:normalViewPr>
  <p:slideViewPr>
    <p:cSldViewPr snapToGrid="0" snapToObjects="1" showGuides="1">
      <p:cViewPr varScale="1">
        <p:scale>
          <a:sx n="80" d="100"/>
          <a:sy n="80" d="100"/>
        </p:scale>
        <p:origin x="48" y="63"/>
      </p:cViewPr>
      <p:guideLst>
        <p:guide pos="3838"/>
        <p:guide orient="horz" pos="2146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7" Type="http://schemas.openxmlformats.org/officeDocument/2006/relationships/tags" Target="tags/tag30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DE67DD4-982E-4927-B18F-A4AC0BB121E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6E8F52D-C2AA-492A-840E-C71096E9806A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E8F52D-C2AA-492A-840E-C71096E9806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E8F52D-C2AA-492A-840E-C71096E9806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E8F52D-C2AA-492A-840E-C71096E9806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E8F52D-C2AA-492A-840E-C71096E9806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E8F52D-C2AA-492A-840E-C71096E9806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E8F52D-C2AA-492A-840E-C71096E9806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E8F52D-C2AA-492A-840E-C71096E9806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E8F52D-C2AA-492A-840E-C71096E9806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2C38524-3F61-4462-B6D3-EE3A24EAF0E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E8F52D-C2AA-492A-840E-C71096E9806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E8F52D-C2AA-492A-840E-C71096E9806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E8F52D-C2AA-492A-840E-C71096E9806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E8F52D-C2AA-492A-840E-C71096E9806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E8F52D-C2AA-492A-840E-C71096E9806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E8F52D-C2AA-492A-840E-C71096E9806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E8F52D-C2AA-492A-840E-C71096E9806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6E8F52D-C2AA-492A-840E-C71096E9806A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659004" y="258233"/>
            <a:ext cx="4868117" cy="529569"/>
          </a:xfrm>
          <a:prstGeom prst="rect">
            <a:avLst/>
          </a:prstGeom>
          <a:ln w="12700" cmpd="sng">
            <a:solidFill>
              <a:schemeClr val="tx1"/>
            </a:solidFill>
          </a:ln>
        </p:spPr>
        <p:txBody>
          <a:bodyPr vert="horz" anchor="ctr"/>
          <a:lstStyle>
            <a:lvl1pPr marL="0" indent="0" algn="l">
              <a:buNone/>
              <a:defRPr sz="2400" b="1">
                <a:latin typeface="Segoe UI Light" panose="020B0502040204020203" charset="0"/>
                <a:ea typeface="Segoe UI Light" panose="020B0502040204020203" charset="0"/>
                <a:cs typeface="Segoe UI Light" panose="020B0502040204020203" charset="0"/>
              </a:defRPr>
            </a:lvl1pPr>
          </a:lstStyle>
          <a:p>
            <a:pPr lvl="0"/>
            <a:r>
              <a:rPr kumimoji="1" lang="en-US" altLang="zh-CN" dirty="0"/>
              <a:t>CLICK</a:t>
            </a:r>
            <a:r>
              <a:rPr kumimoji="1" lang="zh-CN" altLang="en-US" dirty="0"/>
              <a:t> </a:t>
            </a:r>
            <a:r>
              <a:rPr kumimoji="1" lang="en-US" altLang="zh-CN" dirty="0"/>
              <a:t>HERE</a:t>
            </a:r>
            <a:r>
              <a:rPr kumimoji="1" lang="zh-CN" altLang="en-US" dirty="0"/>
              <a:t> </a:t>
            </a:r>
            <a:r>
              <a:rPr kumimoji="1" lang="en-US" altLang="zh-CN" dirty="0"/>
              <a:t>TO</a:t>
            </a:r>
            <a:r>
              <a:rPr kumimoji="1" lang="zh-CN" altLang="en-US" dirty="0"/>
              <a:t> </a:t>
            </a:r>
            <a:r>
              <a:rPr kumimoji="1" lang="en-US" altLang="zh-CN" dirty="0"/>
              <a:t>ADD</a:t>
            </a:r>
            <a:r>
              <a:rPr kumimoji="1" lang="zh-CN" altLang="en-US" dirty="0"/>
              <a:t> </a:t>
            </a:r>
            <a:r>
              <a:rPr kumimoji="1" lang="en-US" altLang="zh-CN" dirty="0"/>
              <a:t>YOUR</a:t>
            </a:r>
            <a:r>
              <a:rPr kumimoji="1" lang="zh-CN" altLang="en-US" dirty="0"/>
              <a:t> </a:t>
            </a:r>
            <a:r>
              <a:rPr kumimoji="1" lang="en-US" altLang="zh-CN" dirty="0"/>
              <a:t>TITLE</a:t>
            </a:r>
            <a:endParaRPr kumimoji="1" lang="zh-CN" altLang="en-US" dirty="0"/>
          </a:p>
        </p:txBody>
      </p:sp>
      <p:sp>
        <p:nvSpPr>
          <p:cNvPr id="3" name="文本占位符 7"/>
          <p:cNvSpPr>
            <a:spLocks noGrp="1"/>
          </p:cNvSpPr>
          <p:nvPr>
            <p:ph type="body" sz="quarter" idx="13" hasCustomPrompt="1"/>
          </p:nvPr>
        </p:nvSpPr>
        <p:spPr>
          <a:xfrm>
            <a:off x="11386592" y="171547"/>
            <a:ext cx="805408" cy="616255"/>
          </a:xfrm>
          <a:prstGeom prst="rect">
            <a:avLst/>
          </a:prstGeom>
          <a:solidFill>
            <a:schemeClr val="tx1"/>
          </a:solidFill>
        </p:spPr>
        <p:txBody>
          <a:bodyPr vert="horz" anchor="ctr"/>
          <a:lstStyle>
            <a:lvl1pPr marL="0" indent="0" algn="ctr">
              <a:buNone/>
              <a:defRPr sz="2400" b="1">
                <a:solidFill>
                  <a:srgbClr val="FFFFFF"/>
                </a:solidFill>
                <a:latin typeface="Segoe UI Light" panose="020B0502040204020203" charset="0"/>
                <a:ea typeface="Segoe UI Light" panose="020B0502040204020203" charset="0"/>
                <a:cs typeface="Segoe UI Light" panose="020B0502040204020203" charset="0"/>
              </a:defRPr>
            </a:lvl1pPr>
          </a:lstStyle>
          <a:p>
            <a:pPr lvl="0"/>
            <a:r>
              <a:rPr kumimoji="1" lang="en-US" altLang="zh-CN" dirty="0"/>
              <a:t>01</a:t>
            </a:r>
            <a:endParaRPr kumimoji="1" lang="zh-CN" altLang="en-US" dirty="0"/>
          </a:p>
        </p:txBody>
      </p:sp>
      <p:sp>
        <p:nvSpPr>
          <p:cNvPr id="4" name="图片占位符 8"/>
          <p:cNvSpPr>
            <a:spLocks noGrp="1"/>
          </p:cNvSpPr>
          <p:nvPr>
            <p:ph type="pic" sz="quarter" idx="14" hasCustomPrompt="1"/>
          </p:nvPr>
        </p:nvSpPr>
        <p:spPr>
          <a:xfrm>
            <a:off x="376768" y="5989475"/>
            <a:ext cx="1960033" cy="533400"/>
          </a:xfrm>
          <a:prstGeom prst="rect">
            <a:avLst/>
          </a:prstGeom>
        </p:spPr>
        <p:txBody>
          <a:bodyPr vert="horz" anchor="ctr"/>
          <a:lstStyle>
            <a:lvl1pPr marL="0" indent="0" algn="ctr">
              <a:buNone/>
              <a:defRPr sz="1600" b="1">
                <a:latin typeface="Segoe UI Light" panose="020B0502040204020203" charset="0"/>
                <a:ea typeface="Segoe UI Light" panose="020B0502040204020203" charset="0"/>
                <a:cs typeface="Segoe UI Light" panose="020B0502040204020203" charset="0"/>
              </a:defRPr>
            </a:lvl1pPr>
          </a:lstStyle>
          <a:p>
            <a:r>
              <a:rPr kumimoji="1" lang="en-US" altLang="zh-CN" sz="1600" b="1" dirty="0"/>
              <a:t>LOGO&amp;PIC</a:t>
            </a:r>
            <a:r>
              <a:rPr kumimoji="1" lang="zh-CN" altLang="en-US" sz="1600" b="1" dirty="0"/>
              <a:t> </a:t>
            </a:r>
            <a:r>
              <a:rPr kumimoji="1" lang="en-US" altLang="zh-CN" sz="1600" b="1" dirty="0"/>
              <a:t>HERE</a:t>
            </a:r>
            <a:endParaRPr kumimoji="1"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.xml"/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2.png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jpe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jpeg"/><Relationship Id="rId1" Type="http://schemas.openxmlformats.org/officeDocument/2006/relationships/image" Target="../media/image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jpeg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1.xml"/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15.png"/><Relationship Id="rId6" Type="http://schemas.openxmlformats.org/officeDocument/2006/relationships/tags" Target="../tags/tag20.xml"/><Relationship Id="rId5" Type="http://schemas.openxmlformats.org/officeDocument/2006/relationships/image" Target="../media/image14.png"/><Relationship Id="rId4" Type="http://schemas.openxmlformats.org/officeDocument/2006/relationships/tags" Target="../tags/tag19.xml"/><Relationship Id="rId3" Type="http://schemas.openxmlformats.org/officeDocument/2006/relationships/image" Target="../media/image13.png"/><Relationship Id="rId2" Type="http://schemas.openxmlformats.org/officeDocument/2006/relationships/tags" Target="../tags/tag18.xml"/><Relationship Id="rId1" Type="http://schemas.openxmlformats.org/officeDocument/2006/relationships/image" Target="../media/image5.jpeg"/></Relationships>
</file>

<file path=ppt/slides/_rels/slide1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tags" Target="../tags/tag21.xml"/><Relationship Id="rId1" Type="http://schemas.openxmlformats.org/officeDocument/2006/relationships/image" Target="../media/image5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jpeg"/></Relationships>
</file>

<file path=ppt/slides/_rels/slide1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3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tags" Target="../tags/tag22.xml"/><Relationship Id="rId1" Type="http://schemas.openxmlformats.org/officeDocument/2006/relationships/image" Target="../media/image5.jpeg"/></Relationships>
</file>

<file path=ppt/slides/_rels/slide17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4.xml"/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20.png"/><Relationship Id="rId6" Type="http://schemas.openxmlformats.org/officeDocument/2006/relationships/tags" Target="../tags/tag25.xml"/><Relationship Id="rId5" Type="http://schemas.openxmlformats.org/officeDocument/2006/relationships/image" Target="../media/image19.png"/><Relationship Id="rId4" Type="http://schemas.openxmlformats.org/officeDocument/2006/relationships/tags" Target="../tags/tag24.xml"/><Relationship Id="rId3" Type="http://schemas.openxmlformats.org/officeDocument/2006/relationships/image" Target="../media/image18.png"/><Relationship Id="rId2" Type="http://schemas.openxmlformats.org/officeDocument/2006/relationships/tags" Target="../tags/tag23.xml"/><Relationship Id="rId1" Type="http://schemas.openxmlformats.org/officeDocument/2006/relationships/image" Target="../media/image5.jpeg"/></Relationships>
</file>

<file path=ppt/slides/_rels/slide18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5.xml"/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8.png"/><Relationship Id="rId6" Type="http://schemas.openxmlformats.org/officeDocument/2006/relationships/tags" Target="../tags/tag28.xml"/><Relationship Id="rId5" Type="http://schemas.openxmlformats.org/officeDocument/2006/relationships/image" Target="../media/image7.png"/><Relationship Id="rId4" Type="http://schemas.openxmlformats.org/officeDocument/2006/relationships/tags" Target="../tags/tag27.xml"/><Relationship Id="rId3" Type="http://schemas.openxmlformats.org/officeDocument/2006/relationships/image" Target="../media/image21.png"/><Relationship Id="rId2" Type="http://schemas.openxmlformats.org/officeDocument/2006/relationships/tags" Target="../tags/tag26.xml"/><Relationship Id="rId1" Type="http://schemas.openxmlformats.org/officeDocument/2006/relationships/image" Target="../media/image5.jpeg"/></Relationships>
</file>

<file path=ppt/slides/_rels/slide19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6.xml"/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23.png"/><Relationship Id="rId3" Type="http://schemas.openxmlformats.org/officeDocument/2006/relationships/image" Target="../media/image22.png"/><Relationship Id="rId2" Type="http://schemas.openxmlformats.org/officeDocument/2006/relationships/tags" Target="../tags/tag29.xml"/><Relationship Id="rId1" Type="http://schemas.openxmlformats.org/officeDocument/2006/relationships/image" Target="../media/image5.jpe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2.xml"/><Relationship Id="rId8" Type="http://schemas.openxmlformats.org/officeDocument/2006/relationships/slideLayout" Target="../slideLayouts/slideLayout1.xml"/><Relationship Id="rId7" Type="http://schemas.openxmlformats.org/officeDocument/2006/relationships/tags" Target="../tags/tag11.xml"/><Relationship Id="rId6" Type="http://schemas.openxmlformats.org/officeDocument/2006/relationships/tags" Target="../tags/tag10.xml"/><Relationship Id="rId5" Type="http://schemas.openxmlformats.org/officeDocument/2006/relationships/tags" Target="../tags/tag9.xml"/><Relationship Id="rId4" Type="http://schemas.openxmlformats.org/officeDocument/2006/relationships/tags" Target="../tags/tag8.xml"/><Relationship Id="rId3" Type="http://schemas.openxmlformats.org/officeDocument/2006/relationships/tags" Target="../tags/tag7.xml"/><Relationship Id="rId2" Type="http://schemas.openxmlformats.org/officeDocument/2006/relationships/tags" Target="../tags/tag6.xml"/><Relationship Id="rId1" Type="http://schemas.openxmlformats.org/officeDocument/2006/relationships/image" Target="../media/image3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tags" Target="../tags/tag12.xml"/><Relationship Id="rId1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5.xml"/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tags" Target="../tags/tag14.xml"/><Relationship Id="rId3" Type="http://schemas.openxmlformats.org/officeDocument/2006/relationships/image" Target="../media/image7.png"/><Relationship Id="rId2" Type="http://schemas.openxmlformats.org/officeDocument/2006/relationships/tags" Target="../tags/tag13.xml"/><Relationship Id="rId1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6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tags" Target="../tags/tag15.xml"/><Relationship Id="rId1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tags" Target="../tags/tag16.xml"/><Relationship Id="rId1" Type="http://schemas.openxmlformats.org/officeDocument/2006/relationships/image" Target="../media/image5.jpe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tags" Target="../tags/tag17.xml"/><Relationship Id="rId1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" name="图片 183" descr="12"/>
          <p:cNvPicPr>
            <a:picLocks noChangeAspect="1"/>
          </p:cNvPicPr>
          <p:nvPr/>
        </p:nvPicPr>
        <p:blipFill>
          <a:blip r:embed="rId1">
            <a:lum bright="18000"/>
          </a:blip>
          <a:srcRect t="21942" b="15019"/>
          <a:stretch>
            <a:fillRect/>
          </a:stretch>
        </p:blipFill>
        <p:spPr>
          <a:xfrm>
            <a:off x="7320915" y="-52070"/>
            <a:ext cx="4921885" cy="6910070"/>
          </a:xfrm>
          <a:prstGeom prst="rect">
            <a:avLst/>
          </a:prstGeom>
        </p:spPr>
      </p:pic>
      <p:sp>
        <p:nvSpPr>
          <p:cNvPr id="186" name="任意多边形 185"/>
          <p:cNvSpPr/>
          <p:nvPr/>
        </p:nvSpPr>
        <p:spPr>
          <a:xfrm>
            <a:off x="4663440" y="1256665"/>
            <a:ext cx="4483735" cy="5818505"/>
          </a:xfrm>
          <a:custGeom>
            <a:avLst/>
            <a:gdLst>
              <a:gd name="connisteX0" fmla="*/ 2825115 w 4483735"/>
              <a:gd name="connsiteY0" fmla="*/ 259080 h 5818505"/>
              <a:gd name="connisteX1" fmla="*/ 4483735 w 4483735"/>
              <a:gd name="connsiteY1" fmla="*/ 2449195 h 5818505"/>
              <a:gd name="connisteX2" fmla="*/ 2501265 w 4483735"/>
              <a:gd name="connsiteY2" fmla="*/ 5818505 h 5818505"/>
              <a:gd name="connisteX3" fmla="*/ 0 w 4483735"/>
              <a:gd name="connsiteY3" fmla="*/ 3265805 h 5818505"/>
              <a:gd name="connisteX4" fmla="*/ 116840 w 4483735"/>
              <a:gd name="connsiteY4" fmla="*/ 1477010 h 5818505"/>
              <a:gd name="connisteX5" fmla="*/ 2073275 w 4483735"/>
              <a:gd name="connsiteY5" fmla="*/ 0 h 5818505"/>
              <a:gd name="connisteX6" fmla="*/ 2825115 w 4483735"/>
              <a:gd name="connsiteY6" fmla="*/ 259080 h 5818505"/>
            </a:gdLst>
            <a:ahLst/>
            <a:cxnLst>
              <a:cxn ang="0">
                <a:pos x="connisteX0" y="connsiteY0"/>
              </a:cxn>
              <a:cxn ang="0">
                <a:pos x="connisteX1" y="connsiteY1"/>
              </a:cxn>
              <a:cxn ang="0">
                <a:pos x="connisteX2" y="connsiteY2"/>
              </a:cxn>
              <a:cxn ang="0">
                <a:pos x="connisteX3" y="connsiteY3"/>
              </a:cxn>
              <a:cxn ang="0">
                <a:pos x="connisteX4" y="connsiteY4"/>
              </a:cxn>
              <a:cxn ang="0">
                <a:pos x="connisteX5" y="connsiteY5"/>
              </a:cxn>
              <a:cxn ang="0">
                <a:pos x="connisteX6" y="connsiteY6"/>
              </a:cxn>
            </a:cxnLst>
            <a:rect l="l" t="t" r="r" b="b"/>
            <a:pathLst>
              <a:path w="4483735" h="5818505">
                <a:moveTo>
                  <a:pt x="2825115" y="259080"/>
                </a:moveTo>
                <a:lnTo>
                  <a:pt x="4483735" y="2449195"/>
                </a:lnTo>
                <a:lnTo>
                  <a:pt x="2501265" y="5818505"/>
                </a:lnTo>
                <a:lnTo>
                  <a:pt x="0" y="3265805"/>
                </a:lnTo>
                <a:lnTo>
                  <a:pt x="116840" y="1477010"/>
                </a:lnTo>
                <a:lnTo>
                  <a:pt x="2073275" y="0"/>
                </a:lnTo>
                <a:lnTo>
                  <a:pt x="2825115" y="25908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/>
              <a:t> </a:t>
            </a:r>
            <a:endParaRPr lang="en-US" altLang="zh-CN"/>
          </a:p>
        </p:txBody>
      </p:sp>
      <p:grpSp>
        <p:nvGrpSpPr>
          <p:cNvPr id="178" name="组合 177"/>
          <p:cNvGrpSpPr/>
          <p:nvPr/>
        </p:nvGrpSpPr>
        <p:grpSpPr>
          <a:xfrm>
            <a:off x="3950683" y="-81087"/>
            <a:ext cx="5358417" cy="6965634"/>
            <a:chOff x="2707148" y="1080708"/>
            <a:chExt cx="3981910" cy="5197750"/>
          </a:xfrm>
        </p:grpSpPr>
        <p:sp>
          <p:nvSpPr>
            <p:cNvPr id="183" name="任意多边形 19"/>
            <p:cNvSpPr/>
            <p:nvPr/>
          </p:nvSpPr>
          <p:spPr>
            <a:xfrm flipH="1">
              <a:off x="2707148" y="1080708"/>
              <a:ext cx="2639207" cy="3240568"/>
            </a:xfrm>
            <a:custGeom>
              <a:avLst/>
              <a:gdLst>
                <a:gd name="connsiteX0" fmla="*/ 3188213 w 3188213"/>
                <a:gd name="connsiteY0" fmla="*/ 0 h 3998207"/>
                <a:gd name="connsiteX1" fmla="*/ 1503049 w 3188213"/>
                <a:gd name="connsiteY1" fmla="*/ 0 h 3998207"/>
                <a:gd name="connsiteX2" fmla="*/ 0 w 3188213"/>
                <a:gd name="connsiteY2" fmla="*/ 2565924 h 3998207"/>
                <a:gd name="connsiteX3" fmla="*/ 846171 w 3188213"/>
                <a:gd name="connsiteY3" fmla="*/ 3998207 h 39982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88213" h="3998207">
                  <a:moveTo>
                    <a:pt x="3188213" y="0"/>
                  </a:moveTo>
                  <a:lnTo>
                    <a:pt x="1503049" y="0"/>
                  </a:lnTo>
                  <a:lnTo>
                    <a:pt x="0" y="2565924"/>
                  </a:lnTo>
                  <a:lnTo>
                    <a:pt x="846171" y="3998207"/>
                  </a:lnTo>
                  <a:close/>
                </a:path>
              </a:pathLst>
            </a:custGeom>
            <a:solidFill>
              <a:srgbClr val="F18C1B">
                <a:alpha val="16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srgbClr val="F18C1B"/>
                </a:solidFill>
                <a:effectLst/>
                <a:uLnTx/>
                <a:uFillTx/>
                <a:latin typeface="Calibri Light" panose="020F0302020204030204"/>
                <a:ea typeface="微软雅黑 Light" panose="020B0502040204020203" charset="-122"/>
                <a:cs typeface="+mn-cs"/>
              </a:endParaRPr>
            </a:p>
          </p:txBody>
        </p:sp>
        <p:sp>
          <p:nvSpPr>
            <p:cNvPr id="180" name="任意多边形 20"/>
            <p:cNvSpPr/>
            <p:nvPr/>
          </p:nvSpPr>
          <p:spPr>
            <a:xfrm flipH="1" flipV="1">
              <a:off x="3500844" y="2280251"/>
              <a:ext cx="3188213" cy="3998207"/>
            </a:xfrm>
            <a:custGeom>
              <a:avLst/>
              <a:gdLst>
                <a:gd name="connsiteX0" fmla="*/ 3188213 w 3188213"/>
                <a:gd name="connsiteY0" fmla="*/ 0 h 3998207"/>
                <a:gd name="connsiteX1" fmla="*/ 1503049 w 3188213"/>
                <a:gd name="connsiteY1" fmla="*/ 0 h 3998207"/>
                <a:gd name="connsiteX2" fmla="*/ 0 w 3188213"/>
                <a:gd name="connsiteY2" fmla="*/ 2565924 h 3998207"/>
                <a:gd name="connsiteX3" fmla="*/ 846171 w 3188213"/>
                <a:gd name="connsiteY3" fmla="*/ 3998207 h 39982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88213" h="3998207">
                  <a:moveTo>
                    <a:pt x="3188213" y="0"/>
                  </a:moveTo>
                  <a:lnTo>
                    <a:pt x="1503049" y="0"/>
                  </a:lnTo>
                  <a:lnTo>
                    <a:pt x="0" y="2565924"/>
                  </a:lnTo>
                  <a:lnTo>
                    <a:pt x="846171" y="3998207"/>
                  </a:lnTo>
                  <a:close/>
                </a:path>
              </a:pathLst>
            </a:custGeom>
            <a:solidFill>
              <a:srgbClr val="F3990B">
                <a:alpha val="49000"/>
              </a:srgbClr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 Light" panose="020F0302020204030204"/>
                <a:ea typeface="微软雅黑 Light" panose="020B0502040204020203" charset="-122"/>
                <a:cs typeface="+mn-cs"/>
              </a:endParaRPr>
            </a:p>
          </p:txBody>
        </p:sp>
        <p:sp>
          <p:nvSpPr>
            <p:cNvPr id="182" name="任意多边形 19"/>
            <p:cNvSpPr/>
            <p:nvPr/>
          </p:nvSpPr>
          <p:spPr>
            <a:xfrm flipH="1">
              <a:off x="3500845" y="1141359"/>
              <a:ext cx="3188213" cy="3998207"/>
            </a:xfrm>
            <a:custGeom>
              <a:avLst/>
              <a:gdLst>
                <a:gd name="connsiteX0" fmla="*/ 3188213 w 3188213"/>
                <a:gd name="connsiteY0" fmla="*/ 0 h 3998207"/>
                <a:gd name="connsiteX1" fmla="*/ 1503049 w 3188213"/>
                <a:gd name="connsiteY1" fmla="*/ 0 h 3998207"/>
                <a:gd name="connsiteX2" fmla="*/ 0 w 3188213"/>
                <a:gd name="connsiteY2" fmla="*/ 2565924 h 3998207"/>
                <a:gd name="connsiteX3" fmla="*/ 846171 w 3188213"/>
                <a:gd name="connsiteY3" fmla="*/ 3998207 h 39982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3188213" h="3998207">
                  <a:moveTo>
                    <a:pt x="3188213" y="0"/>
                  </a:moveTo>
                  <a:lnTo>
                    <a:pt x="1503049" y="0"/>
                  </a:lnTo>
                  <a:lnTo>
                    <a:pt x="0" y="2565924"/>
                  </a:lnTo>
                  <a:lnTo>
                    <a:pt x="846171" y="3998207"/>
                  </a:lnTo>
                  <a:close/>
                </a:path>
              </a:pathLst>
            </a:custGeom>
            <a:solidFill>
              <a:srgbClr val="F5A85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6858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350" b="0" i="0" u="none" strike="noStrike" kern="0" cap="none" spc="0" normalizeH="0" baseline="0" noProof="0">
                <a:ln>
                  <a:noFill/>
                </a:ln>
                <a:solidFill>
                  <a:srgbClr val="F18C1B"/>
                </a:solidFill>
                <a:effectLst/>
                <a:uLnTx/>
                <a:uFillTx/>
                <a:latin typeface="Calibri Light" panose="020F0302020204030204"/>
                <a:ea typeface="微软雅黑 Light" panose="020B0502040204020203" charset="-122"/>
                <a:cs typeface="+mn-cs"/>
              </a:endParaRPr>
            </a:p>
          </p:txBody>
        </p:sp>
      </p:grpSp>
      <p:sp>
        <p:nvSpPr>
          <p:cNvPr id="17" name="PA_矩形 16"/>
          <p:cNvSpPr/>
          <p:nvPr>
            <p:custDataLst>
              <p:tags r:id="rId2"/>
            </p:custDataLst>
          </p:nvPr>
        </p:nvSpPr>
        <p:spPr>
          <a:xfrm>
            <a:off x="619760" y="3157220"/>
            <a:ext cx="8447405" cy="7683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b="1" dirty="0">
                <a:latin typeface="+mj-ea"/>
                <a:ea typeface="+mj-ea"/>
                <a:cs typeface="+mj-ea"/>
              </a:rPr>
              <a:t>大创经验</a:t>
            </a:r>
            <a:r>
              <a:rPr lang="zh-CN" altLang="en-US" sz="4400" b="1" dirty="0">
                <a:latin typeface="+mj-ea"/>
                <a:ea typeface="+mj-ea"/>
                <a:cs typeface="+mj-ea"/>
              </a:rPr>
              <a:t>分享</a:t>
            </a:r>
            <a:endParaRPr lang="zh-CN" altLang="en-US" sz="4400" b="1" dirty="0">
              <a:latin typeface="+mj-ea"/>
              <a:ea typeface="+mj-ea"/>
              <a:cs typeface="+mj-ea"/>
            </a:endParaRPr>
          </a:p>
        </p:txBody>
      </p:sp>
      <p:sp>
        <p:nvSpPr>
          <p:cNvPr id="18" name="PA_矩形 17"/>
          <p:cNvSpPr/>
          <p:nvPr>
            <p:custDataLst>
              <p:tags r:id="rId3"/>
            </p:custDataLst>
          </p:nvPr>
        </p:nvSpPr>
        <p:spPr>
          <a:xfrm>
            <a:off x="1194006" y="4605224"/>
            <a:ext cx="2305050" cy="10147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dirty="0">
                <a:latin typeface="+mj-ea"/>
                <a:ea typeface="+mj-ea"/>
              </a:rPr>
              <a:t>通信</a:t>
            </a:r>
            <a:r>
              <a:rPr lang="en-US" altLang="zh-CN" sz="2000" dirty="0">
                <a:latin typeface="+mj-ea"/>
                <a:ea typeface="+mj-ea"/>
              </a:rPr>
              <a:t>20</a:t>
            </a:r>
            <a:r>
              <a:rPr lang="zh-CN" altLang="en-US" sz="2000" dirty="0">
                <a:latin typeface="+mj-ea"/>
                <a:ea typeface="+mj-ea"/>
              </a:rPr>
              <a:t>级</a:t>
            </a:r>
            <a:r>
              <a:rPr lang="en-US" altLang="zh-CN" sz="2000" dirty="0">
                <a:latin typeface="+mj-ea"/>
                <a:ea typeface="+mj-ea"/>
              </a:rPr>
              <a:t>    </a:t>
            </a:r>
            <a:r>
              <a:rPr lang="zh-CN" altLang="en-US" sz="2000" dirty="0">
                <a:latin typeface="+mj-ea"/>
                <a:ea typeface="+mj-ea"/>
              </a:rPr>
              <a:t>阮文</a:t>
            </a:r>
            <a:r>
              <a:rPr lang="zh-CN" altLang="en-US" sz="2000" dirty="0">
                <a:latin typeface="+mj-ea"/>
                <a:ea typeface="+mj-ea"/>
              </a:rPr>
              <a:t>欣</a:t>
            </a:r>
            <a:endParaRPr lang="zh-CN" altLang="en-US" sz="2000" dirty="0">
              <a:latin typeface="+mj-ea"/>
              <a:ea typeface="+mj-ea"/>
            </a:endParaRPr>
          </a:p>
          <a:p>
            <a:endParaRPr lang="zh-CN" altLang="en-US" sz="2000" dirty="0">
              <a:latin typeface="+mj-ea"/>
              <a:ea typeface="+mj-ea"/>
            </a:endParaRPr>
          </a:p>
          <a:p>
            <a:r>
              <a:rPr lang="en-US" altLang="zh-CN" sz="2000" dirty="0">
                <a:latin typeface="+mj-ea"/>
                <a:ea typeface="+mj-ea"/>
              </a:rPr>
              <a:t>2024.3.17</a:t>
            </a:r>
            <a:endParaRPr lang="en-US" altLang="zh-CN" sz="2000" dirty="0">
              <a:latin typeface="+mj-ea"/>
              <a:ea typeface="+mj-ea"/>
            </a:endParaRPr>
          </a:p>
        </p:txBody>
      </p:sp>
      <p:sp>
        <p:nvSpPr>
          <p:cNvPr id="20" name="PA_文本框 19"/>
          <p:cNvSpPr txBox="1"/>
          <p:nvPr>
            <p:custDataLst>
              <p:tags r:id="rId4"/>
            </p:custDataLst>
          </p:nvPr>
        </p:nvSpPr>
        <p:spPr>
          <a:xfrm>
            <a:off x="619760" y="1631315"/>
            <a:ext cx="206883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7200" b="1" dirty="0">
                <a:solidFill>
                  <a:srgbClr val="F67A3A"/>
                </a:solidFill>
                <a:latin typeface="+mj-lt"/>
                <a:ea typeface="+mj-ea"/>
              </a:rPr>
              <a:t>2024</a:t>
            </a:r>
            <a:endParaRPr lang="en-US" altLang="zh-CN" sz="7200" b="1" dirty="0">
              <a:solidFill>
                <a:srgbClr val="F67A3A"/>
              </a:solidFill>
              <a:latin typeface="+mj-lt"/>
              <a:ea typeface="+mj-ea"/>
            </a:endParaRPr>
          </a:p>
        </p:txBody>
      </p:sp>
      <p:cxnSp>
        <p:nvCxnSpPr>
          <p:cNvPr id="21" name="PA_直接连接符 20"/>
          <p:cNvCxnSpPr/>
          <p:nvPr>
            <p:custDataLst>
              <p:tags r:id="rId5"/>
            </p:custDataLst>
          </p:nvPr>
        </p:nvCxnSpPr>
        <p:spPr>
          <a:xfrm>
            <a:off x="692204" y="2849947"/>
            <a:ext cx="3629806" cy="0"/>
          </a:xfrm>
          <a:prstGeom prst="line">
            <a:avLst/>
          </a:prstGeom>
          <a:ln>
            <a:solidFill>
              <a:schemeClr val="tx1">
                <a:alpha val="3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" name="PA_直接连接符 20"/>
          <p:cNvCxnSpPr/>
          <p:nvPr>
            <p:custDataLst>
              <p:tags r:id="rId6"/>
            </p:custDataLst>
          </p:nvPr>
        </p:nvCxnSpPr>
        <p:spPr>
          <a:xfrm>
            <a:off x="775970" y="2953385"/>
            <a:ext cx="2345690" cy="0"/>
          </a:xfrm>
          <a:prstGeom prst="line">
            <a:avLst/>
          </a:prstGeom>
          <a:ln w="66675">
            <a:solidFill>
              <a:schemeClr val="tx1">
                <a:alpha val="2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75" name="图片 19" descr="图片 1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5619984" y="6810738"/>
            <a:ext cx="7520023" cy="7735607"/>
          </a:xfrm>
          <a:prstGeom prst="rect">
            <a:avLst/>
          </a:prstGeom>
          <a:ln w="12700">
            <a:miter lim="400000"/>
            <a:headEnd/>
            <a:tailEnd/>
          </a:ln>
        </p:spPr>
      </p:pic>
      <p:pic>
        <p:nvPicPr>
          <p:cNvPr id="2" name="图片 19" descr="图片 1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5746984" y="6937738"/>
            <a:ext cx="7520023" cy="7735607"/>
          </a:xfrm>
          <a:prstGeom prst="rect">
            <a:avLst/>
          </a:prstGeom>
          <a:ln w="12700">
            <a:miter lim="400000"/>
            <a:headEnd/>
            <a:tailEnd/>
          </a:ln>
        </p:spPr>
      </p:pic>
      <p:pic>
        <p:nvPicPr>
          <p:cNvPr id="4" name="图片 19" descr="图片 1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5873984" y="7064738"/>
            <a:ext cx="7520023" cy="7735607"/>
          </a:xfrm>
          <a:prstGeom prst="rect">
            <a:avLst/>
          </a:prstGeom>
          <a:ln w="12700">
            <a:miter lim="400000"/>
            <a:headEnd/>
            <a:tailEnd/>
          </a:ln>
        </p:spPr>
      </p:pic>
      <p:pic>
        <p:nvPicPr>
          <p:cNvPr id="5" name="图片 19" descr="图片 1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6000984" y="7191738"/>
            <a:ext cx="7520023" cy="7735607"/>
          </a:xfrm>
          <a:prstGeom prst="rect">
            <a:avLst/>
          </a:prstGeom>
          <a:ln w="12700">
            <a:miter lim="400000"/>
            <a:headEnd/>
            <a:tailEnd/>
          </a:ln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fill="hold" nodeType="tmRoot">
          <p:childTnLst>
            <p:seq concurrent="1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indefinite" fill="hold"/>
                                        <p:tgtEl>
                                          <p:spTgt spid="4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3" presetClass="entr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indefinite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3" presetClass="entr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indefinite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3" presetClass="entr" presetSubtype="16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indefinite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5" grpId="1" bldLvl="0" animBg="1" advAuto="0"/>
      <p:bldP spid="2" grpId="1" bldLvl="0" animBg="1" advAuto="0"/>
      <p:bldP spid="4" grpId="1" bldLvl="0" animBg="1" advAuto="0"/>
      <p:bldP spid="5" grpId="1" bldLvl="0" animBg="1" advAuto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F:\单璐辰的工作（大三起）\交大银杏拍照  单璐辰\DSC_0098.JPGDSC_0098"/>
          <p:cNvPicPr>
            <a:picLocks noChangeAspect="1"/>
          </p:cNvPicPr>
          <p:nvPr/>
        </p:nvPicPr>
        <p:blipFill>
          <a:blip r:embed="rId1">
            <a:lum bright="70000" contrast="-70000"/>
          </a:blip>
          <a:srcRect b="15966"/>
          <a:stretch>
            <a:fillRect/>
          </a:stretch>
        </p:blipFill>
        <p:spPr>
          <a:xfrm>
            <a:off x="61595" y="0"/>
            <a:ext cx="12191365" cy="6875145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8" name="平行四边形 7"/>
          <p:cNvSpPr/>
          <p:nvPr/>
        </p:nvSpPr>
        <p:spPr>
          <a:xfrm>
            <a:off x="1215390" y="-635"/>
            <a:ext cx="3809365" cy="2482215"/>
          </a:xfrm>
          <a:prstGeom prst="parallelogram">
            <a:avLst>
              <a:gd name="adj" fmla="val 43138"/>
            </a:avLst>
          </a:prstGeom>
          <a:solidFill>
            <a:srgbClr val="FFC515">
              <a:alpha val="19000"/>
            </a:srgbClr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平行四边形 14"/>
          <p:cNvSpPr/>
          <p:nvPr/>
        </p:nvSpPr>
        <p:spPr>
          <a:xfrm>
            <a:off x="1068405" y="0"/>
            <a:ext cx="10015122" cy="6858000"/>
          </a:xfrm>
          <a:prstGeom prst="parallelogram">
            <a:avLst>
              <a:gd name="adj" fmla="val 38333"/>
            </a:avLst>
          </a:prstGeom>
          <a:solidFill>
            <a:schemeClr val="accent4">
              <a:lumMod val="60000"/>
              <a:lumOff val="40000"/>
              <a:alpha val="2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7" name="组合 6"/>
          <p:cNvGrpSpPr/>
          <p:nvPr/>
        </p:nvGrpSpPr>
        <p:grpSpPr>
          <a:xfrm rot="1800000">
            <a:off x="4464519" y="682775"/>
            <a:ext cx="3705726" cy="3637353"/>
            <a:chOff x="4243137" y="1556583"/>
            <a:chExt cx="3705726" cy="3637353"/>
          </a:xfrm>
        </p:grpSpPr>
        <p:sp>
          <p:nvSpPr>
            <p:cNvPr id="5" name="等腰三角形 4"/>
            <p:cNvSpPr/>
            <p:nvPr/>
          </p:nvSpPr>
          <p:spPr>
            <a:xfrm>
              <a:off x="4243137" y="1556583"/>
              <a:ext cx="3705726" cy="3194591"/>
            </a:xfrm>
            <a:prstGeom prst="triangle">
              <a:avLst/>
            </a:prstGeom>
            <a:solidFill>
              <a:srgbClr val="FE9B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" name="椭圆 5"/>
            <p:cNvSpPr/>
            <p:nvPr/>
          </p:nvSpPr>
          <p:spPr>
            <a:xfrm>
              <a:off x="4597667" y="2197270"/>
              <a:ext cx="2996666" cy="2996666"/>
            </a:xfrm>
            <a:prstGeom prst="ellipse">
              <a:avLst/>
            </a:prstGeom>
            <a:noFill/>
            <a:ln>
              <a:solidFill>
                <a:srgbClr val="F5C63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5682356" y="1847853"/>
            <a:ext cx="925253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500" dirty="0">
                <a:solidFill>
                  <a:schemeClr val="bg1"/>
                </a:solidFill>
              </a:rPr>
              <a:t>2</a:t>
            </a:r>
            <a:endParaRPr lang="zh-CN" altLang="en-US" sz="11500" dirty="0">
              <a:solidFill>
                <a:schemeClr val="bg1"/>
              </a:solidFill>
            </a:endParaRPr>
          </a:p>
        </p:txBody>
      </p:sp>
      <p:sp>
        <p:nvSpPr>
          <p:cNvPr id="3" name="平行四边形 2"/>
          <p:cNvSpPr/>
          <p:nvPr/>
        </p:nvSpPr>
        <p:spPr>
          <a:xfrm>
            <a:off x="1216025" y="-5715"/>
            <a:ext cx="2362200" cy="3858895"/>
          </a:xfrm>
          <a:prstGeom prst="parallelogram">
            <a:avLst>
              <a:gd name="adj" fmla="val 70945"/>
            </a:avLst>
          </a:prstGeom>
          <a:solidFill>
            <a:schemeClr val="accent2">
              <a:alpha val="74000"/>
            </a:schemeClr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平行四边形 3"/>
          <p:cNvSpPr/>
          <p:nvPr/>
        </p:nvSpPr>
        <p:spPr>
          <a:xfrm>
            <a:off x="8622665" y="3990340"/>
            <a:ext cx="2868295" cy="2867660"/>
          </a:xfrm>
          <a:prstGeom prst="parallelogram">
            <a:avLst>
              <a:gd name="adj" fmla="val 43866"/>
            </a:avLst>
          </a:prstGeom>
          <a:solidFill>
            <a:srgbClr val="F3A565">
              <a:alpha val="28000"/>
            </a:srgbClr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171188" y="4693705"/>
            <a:ext cx="5212080" cy="7683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b="1" dirty="0">
                <a:solidFill>
                  <a:schemeClr val="tx1"/>
                </a:solidFill>
              </a:rPr>
              <a:t>准备大创的</a:t>
            </a:r>
            <a:r>
              <a:rPr lang="zh-CN" altLang="en-US" sz="4400" b="1" dirty="0">
                <a:solidFill>
                  <a:schemeClr val="tx1"/>
                </a:solidFill>
              </a:rPr>
              <a:t>心得体会</a:t>
            </a:r>
            <a:endParaRPr lang="zh-CN" altLang="en-US" sz="4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C:\Users\ThinkPad\Desktop\能用2.jpg能用2"/>
          <p:cNvPicPr>
            <a:picLocks noChangeAspect="1"/>
          </p:cNvPicPr>
          <p:nvPr/>
        </p:nvPicPr>
        <p:blipFill>
          <a:blip r:embed="rId1">
            <a:lum bright="52000" contrast="-58000"/>
          </a:blip>
          <a:srcRect t="7870" b="12826"/>
          <a:stretch>
            <a:fillRect/>
          </a:stretch>
        </p:blipFill>
        <p:spPr>
          <a:xfrm>
            <a:off x="0" y="624205"/>
            <a:ext cx="12192000" cy="628967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619125" y="724535"/>
            <a:ext cx="10953750" cy="5784850"/>
          </a:xfrm>
          <a:prstGeom prst="rect">
            <a:avLst/>
          </a:prstGeom>
          <a:solidFill>
            <a:schemeClr val="lt1">
              <a:alpha val="70000"/>
            </a:schemeClr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" name="直接连接符 2"/>
          <p:cNvCxnSpPr/>
          <p:nvPr/>
        </p:nvCxnSpPr>
        <p:spPr>
          <a:xfrm>
            <a:off x="0" y="39303"/>
            <a:ext cx="12192000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0" y="602917"/>
            <a:ext cx="12192000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6"/>
          <p:cNvGrpSpPr/>
          <p:nvPr/>
        </p:nvGrpSpPr>
        <p:grpSpPr>
          <a:xfrm>
            <a:off x="0" y="90170"/>
            <a:ext cx="6617970" cy="904875"/>
            <a:chOff x="0" y="182880"/>
            <a:chExt cx="6207760" cy="467044"/>
          </a:xfrm>
        </p:grpSpPr>
        <p:sp>
          <p:nvSpPr>
            <p:cNvPr id="10" name="矩形 9"/>
            <p:cNvSpPr/>
            <p:nvPr/>
          </p:nvSpPr>
          <p:spPr>
            <a:xfrm>
              <a:off x="0" y="322874"/>
              <a:ext cx="5042340" cy="327050"/>
            </a:xfrm>
            <a:prstGeom prst="rect">
              <a:avLst/>
            </a:prstGeom>
            <a:solidFill>
              <a:srgbClr val="FFA415">
                <a:alpha val="6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0" y="182880"/>
              <a:ext cx="6015789" cy="327259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等腰三角形 5"/>
            <p:cNvSpPr/>
            <p:nvPr/>
          </p:nvSpPr>
          <p:spPr>
            <a:xfrm rot="10800000" flipH="1">
              <a:off x="6015789" y="182880"/>
              <a:ext cx="191971" cy="327259"/>
            </a:xfrm>
            <a:prstGeom prst="triangle">
              <a:avLst>
                <a:gd name="adj" fmla="val 0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矩形 8"/>
          <p:cNvSpPr/>
          <p:nvPr/>
        </p:nvSpPr>
        <p:spPr>
          <a:xfrm>
            <a:off x="732155" y="177165"/>
            <a:ext cx="4962525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</a:rPr>
              <a:t>第二部分 </a:t>
            </a:r>
            <a:r>
              <a:rPr lang="en-US" altLang="zh-CN" sz="2400" dirty="0">
                <a:solidFill>
                  <a:schemeClr val="bg1"/>
                </a:solidFill>
              </a:rPr>
              <a:t>| </a:t>
            </a:r>
            <a:r>
              <a:rPr lang="zh-CN" altLang="en-US" sz="2400" dirty="0">
                <a:solidFill>
                  <a:schemeClr val="bg1"/>
                </a:solidFill>
              </a:rPr>
              <a:t>准备大创的</a:t>
            </a:r>
            <a:r>
              <a:rPr lang="zh-CN" altLang="en-US" sz="2400" dirty="0">
                <a:solidFill>
                  <a:schemeClr val="bg1"/>
                </a:solidFill>
              </a:rPr>
              <a:t>心得体会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11" name="等腰三角形 10"/>
          <p:cNvSpPr/>
          <p:nvPr/>
        </p:nvSpPr>
        <p:spPr>
          <a:xfrm rot="5400000">
            <a:off x="192552" y="275890"/>
            <a:ext cx="305471" cy="263337"/>
          </a:xfrm>
          <a:prstGeom prst="triangle">
            <a:avLst/>
          </a:prstGeom>
          <a:solidFill>
            <a:srgbClr val="F5C6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/>
          <p:cNvSpPr txBox="1"/>
          <p:nvPr/>
        </p:nvSpPr>
        <p:spPr>
          <a:xfrm>
            <a:off x="1685925" y="1165860"/>
            <a:ext cx="2632710" cy="99758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800" b="1">
                <a:latin typeface="黑体" panose="02010609060101010101" charset="-122"/>
                <a:ea typeface="黑体" panose="02010609060101010101" charset="-122"/>
              </a:rPr>
              <a:t>技术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464945" y="1791970"/>
            <a:ext cx="9589770" cy="343852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Q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：编程软件类需要采用什么工具？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Python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Java</a:t>
            </a:r>
            <a:endParaRPr lang="en-US" altLang="zh-CN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en-US" altLang="zh-CN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Q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：电信人学过</a:t>
            </a: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语言、数据结构，似乎没有课程学过</a:t>
            </a: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python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？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：自学；很有用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Q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：相关领域的论文去哪里找？</a:t>
            </a:r>
            <a:b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</a:b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：知网、</a:t>
            </a: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sci-hub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Google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学术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等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Q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：可以通过哪些渠道查找源代码？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Paper with code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Github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、</a:t>
            </a: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Google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学术等等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Q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：跑深度学习时，电脑服务器性能不够？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A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：</a:t>
            </a: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pycharm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远程连接机房的服务器、</a:t>
            </a: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google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的</a:t>
            </a: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colab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等等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sz="28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4" name="图片 13" descr="d3223836fe49d8a5420e6adfb416b4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42760" y="724535"/>
            <a:ext cx="1402715" cy="161353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C:\Users\ThinkPad\Desktop\能用2.jpg能用2"/>
          <p:cNvPicPr>
            <a:picLocks noChangeAspect="1"/>
          </p:cNvPicPr>
          <p:nvPr/>
        </p:nvPicPr>
        <p:blipFill>
          <a:blip r:embed="rId1">
            <a:lum bright="52000" contrast="-58000"/>
          </a:blip>
          <a:srcRect t="7870" b="12826"/>
          <a:stretch>
            <a:fillRect/>
          </a:stretch>
        </p:blipFill>
        <p:spPr>
          <a:xfrm>
            <a:off x="0" y="624205"/>
            <a:ext cx="12192000" cy="628967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619125" y="724535"/>
            <a:ext cx="10953750" cy="5784850"/>
          </a:xfrm>
          <a:prstGeom prst="rect">
            <a:avLst/>
          </a:prstGeom>
          <a:solidFill>
            <a:schemeClr val="lt1">
              <a:alpha val="70000"/>
            </a:schemeClr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" name="直接连接符 2"/>
          <p:cNvCxnSpPr/>
          <p:nvPr/>
        </p:nvCxnSpPr>
        <p:spPr>
          <a:xfrm>
            <a:off x="0" y="39303"/>
            <a:ext cx="12192000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0" y="602917"/>
            <a:ext cx="12192000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6"/>
          <p:cNvGrpSpPr/>
          <p:nvPr/>
        </p:nvGrpSpPr>
        <p:grpSpPr>
          <a:xfrm>
            <a:off x="0" y="90170"/>
            <a:ext cx="6617970" cy="904875"/>
            <a:chOff x="0" y="182880"/>
            <a:chExt cx="6207760" cy="467044"/>
          </a:xfrm>
        </p:grpSpPr>
        <p:sp>
          <p:nvSpPr>
            <p:cNvPr id="10" name="矩形 9"/>
            <p:cNvSpPr/>
            <p:nvPr/>
          </p:nvSpPr>
          <p:spPr>
            <a:xfrm>
              <a:off x="0" y="322874"/>
              <a:ext cx="5042340" cy="327050"/>
            </a:xfrm>
            <a:prstGeom prst="rect">
              <a:avLst/>
            </a:prstGeom>
            <a:solidFill>
              <a:srgbClr val="FFA415">
                <a:alpha val="6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0" y="182880"/>
              <a:ext cx="6015789" cy="327259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等腰三角形 5"/>
            <p:cNvSpPr/>
            <p:nvPr/>
          </p:nvSpPr>
          <p:spPr>
            <a:xfrm rot="10800000" flipH="1">
              <a:off x="6015789" y="182880"/>
              <a:ext cx="191971" cy="327259"/>
            </a:xfrm>
            <a:prstGeom prst="triangle">
              <a:avLst>
                <a:gd name="adj" fmla="val 0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矩形 8"/>
          <p:cNvSpPr/>
          <p:nvPr/>
        </p:nvSpPr>
        <p:spPr>
          <a:xfrm>
            <a:off x="732155" y="177165"/>
            <a:ext cx="4962525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</a:rPr>
              <a:t>第二部分 </a:t>
            </a:r>
            <a:r>
              <a:rPr lang="en-US" altLang="zh-CN" sz="2400" dirty="0">
                <a:solidFill>
                  <a:schemeClr val="bg1"/>
                </a:solidFill>
              </a:rPr>
              <a:t>| </a:t>
            </a:r>
            <a:r>
              <a:rPr lang="zh-CN" altLang="en-US" sz="2400" dirty="0">
                <a:solidFill>
                  <a:schemeClr val="bg1"/>
                </a:solidFill>
              </a:rPr>
              <a:t>准备大创的</a:t>
            </a:r>
            <a:r>
              <a:rPr lang="zh-CN" altLang="en-US" sz="2400" dirty="0">
                <a:solidFill>
                  <a:schemeClr val="bg1"/>
                </a:solidFill>
              </a:rPr>
              <a:t>心得体会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11" name="等腰三角形 10"/>
          <p:cNvSpPr/>
          <p:nvPr/>
        </p:nvSpPr>
        <p:spPr>
          <a:xfrm rot="5400000">
            <a:off x="192552" y="275890"/>
            <a:ext cx="305471" cy="263337"/>
          </a:xfrm>
          <a:prstGeom prst="triangle">
            <a:avLst/>
          </a:prstGeom>
          <a:solidFill>
            <a:srgbClr val="F5C6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/>
          <p:cNvSpPr txBox="1"/>
          <p:nvPr/>
        </p:nvSpPr>
        <p:spPr>
          <a:xfrm>
            <a:off x="1685925" y="1093470"/>
            <a:ext cx="2632710" cy="99758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800" b="1">
                <a:latin typeface="黑体" panose="02010609060101010101" charset="-122"/>
                <a:ea typeface="黑体" panose="02010609060101010101" charset="-122"/>
              </a:rPr>
              <a:t>团队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</a:rPr>
              <a:t>合作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278255" y="1630680"/>
            <a:ext cx="9636125" cy="502285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marL="342900" indent="-342900">
              <a:buFont typeface="Wingdings" panose="05000000000000000000" charset="0"/>
              <a:buChar char="ü"/>
            </a:pP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</a:rPr>
              <a:t>拒绝太强的功利心，以合作学习为导向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0">
              <a:buFont typeface="Wingdings" panose="05000000000000000000" charset="0"/>
              <a:buNone/>
            </a:pP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参加大创是学习的过程，团队成员之间应该互勉，不要总是担心是否能获奖（我们组从来没想过），</a:t>
            </a:r>
            <a:r>
              <a:rPr lang="zh-CN" altLang="en-US" sz="2000">
                <a:highlight>
                  <a:srgbClr val="FFFF00"/>
                </a:highlight>
                <a:latin typeface="宋体" panose="02010600030101010101" pitchFamily="2" charset="-122"/>
                <a:ea typeface="宋体" panose="02010600030101010101" pitchFamily="2" charset="-122"/>
              </a:rPr>
              <a:t>脚踏实地，仰望星空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>
              <a:buFont typeface="Wingdings" panose="05000000000000000000" charset="0"/>
              <a:buChar char="ü"/>
            </a:pP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>
              <a:buFont typeface="Wingdings" panose="05000000000000000000" charset="0"/>
              <a:buChar char="ü"/>
            </a:pP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</a:rPr>
              <a:t>定期开会、分工明确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0">
              <a:buFont typeface="Wingdings" panose="05000000000000000000" charset="0"/>
              <a:buNone/>
            </a:pP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作为负责人，每周安排一次线下或者线上会议，</a:t>
            </a:r>
            <a:r>
              <a:rPr lang="zh-CN" altLang="en-US" sz="2000">
                <a:highlight>
                  <a:srgbClr val="FFFF00"/>
                </a:highlight>
                <a:latin typeface="宋体" panose="02010600030101010101" pitchFamily="2" charset="-122"/>
                <a:ea typeface="宋体" panose="02010600030101010101" pitchFamily="2" charset="-122"/>
              </a:rPr>
              <a:t>不是碰面唠嗑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，而是需要规划进度，根据成员的特长以及个人能力，把任务分配明确，</a:t>
            </a:r>
            <a:r>
              <a:rPr lang="zh-CN" altLang="en-US" sz="2000">
                <a:highlight>
                  <a:srgbClr val="FFFF00"/>
                </a:highlight>
                <a:latin typeface="宋体" panose="02010600030101010101" pitchFamily="2" charset="-122"/>
                <a:ea typeface="宋体" panose="02010600030101010101" pitchFamily="2" charset="-122"/>
              </a:rPr>
              <a:t>什么成员具体做什么，</a:t>
            </a:r>
            <a:r>
              <a:rPr lang="en-US" altLang="zh-CN" sz="2000">
                <a:highlight>
                  <a:srgbClr val="FFFF00"/>
                </a:highlight>
                <a:latin typeface="宋体" panose="02010600030101010101" pitchFamily="2" charset="-122"/>
                <a:ea typeface="宋体" panose="02010600030101010101" pitchFamily="2" charset="-122"/>
              </a:rPr>
              <a:t>ddl</a:t>
            </a:r>
            <a:r>
              <a:rPr lang="zh-CN" altLang="en-US" sz="2000">
                <a:highlight>
                  <a:srgbClr val="FFFF00"/>
                </a:highlight>
                <a:latin typeface="宋体" panose="02010600030101010101" pitchFamily="2" charset="-122"/>
                <a:ea typeface="宋体" panose="02010600030101010101" pitchFamily="2" charset="-122"/>
              </a:rPr>
              <a:t>很重要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！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>
              <a:buFont typeface="Wingdings" panose="05000000000000000000" charset="0"/>
              <a:buChar char="ü"/>
            </a:pP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>
              <a:buFont typeface="Wingdings" panose="05000000000000000000" charset="0"/>
              <a:buChar char="ü"/>
            </a:pP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</a:rPr>
              <a:t>出错很正常，要共同面对问题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：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0">
              <a:buFont typeface="Wingdings" panose="05000000000000000000" charset="0"/>
              <a:buNone/>
            </a:pP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环境配置和调试代码的过程中，很容易碰到版本不匹配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、语句报错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各种问题（</a:t>
            </a: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</a:rPr>
              <a:t>csdn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能解决很多类似问题），需要</a:t>
            </a:r>
            <a:r>
              <a:rPr lang="zh-CN" altLang="en-US" sz="2000">
                <a:highlight>
                  <a:srgbClr val="FFFF00"/>
                </a:highlight>
                <a:latin typeface="宋体" panose="02010600030101010101" pitchFamily="2" charset="-122"/>
                <a:ea typeface="宋体" panose="02010600030101010101" pitchFamily="2" charset="-122"/>
              </a:rPr>
              <a:t>耐心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，需要组员互助。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>
              <a:buFont typeface="Wingdings" panose="05000000000000000000" charset="0"/>
              <a:buChar char="ü"/>
            </a:pP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342900" indent="-342900">
              <a:buFont typeface="Wingdings" panose="05000000000000000000" charset="0"/>
              <a:buChar char="ü"/>
            </a:pP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</a:rPr>
              <a:t>灵活调整计划：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0">
              <a:buFont typeface="Wingdings" panose="05000000000000000000" charset="0"/>
              <a:buNone/>
            </a:pP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</a:rPr>
              <a:t>   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作为负责人，需要灵活处理各种问题，例如不同成员任务的对接等等。作为团队成员，</a:t>
            </a:r>
            <a:r>
              <a:rPr lang="zh-CN" altLang="en-US" sz="2000">
                <a:highlight>
                  <a:srgbClr val="FFFF00"/>
                </a:highlight>
                <a:latin typeface="宋体" panose="02010600030101010101" pitchFamily="2" charset="-122"/>
                <a:ea typeface="宋体" panose="02010600030101010101" pitchFamily="2" charset="-122"/>
              </a:rPr>
              <a:t>能者多劳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，相对有时间的人可以尽量协助其他成员，相互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理解。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C:\Users\ThinkPad\Desktop\能用2.jpg能用2"/>
          <p:cNvPicPr>
            <a:picLocks noChangeAspect="1"/>
          </p:cNvPicPr>
          <p:nvPr/>
        </p:nvPicPr>
        <p:blipFill>
          <a:blip r:embed="rId1">
            <a:lum bright="52000" contrast="-58000"/>
          </a:blip>
          <a:srcRect t="7870" b="12826"/>
          <a:stretch>
            <a:fillRect/>
          </a:stretch>
        </p:blipFill>
        <p:spPr>
          <a:xfrm>
            <a:off x="0" y="624205"/>
            <a:ext cx="12192000" cy="628967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619125" y="724535"/>
            <a:ext cx="10953750" cy="5784850"/>
          </a:xfrm>
          <a:prstGeom prst="rect">
            <a:avLst/>
          </a:prstGeom>
          <a:solidFill>
            <a:schemeClr val="lt1">
              <a:alpha val="70000"/>
            </a:schemeClr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" name="直接连接符 2"/>
          <p:cNvCxnSpPr/>
          <p:nvPr/>
        </p:nvCxnSpPr>
        <p:spPr>
          <a:xfrm>
            <a:off x="0" y="39303"/>
            <a:ext cx="12192000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0" y="602917"/>
            <a:ext cx="12192000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6"/>
          <p:cNvGrpSpPr/>
          <p:nvPr/>
        </p:nvGrpSpPr>
        <p:grpSpPr>
          <a:xfrm>
            <a:off x="0" y="90170"/>
            <a:ext cx="6617970" cy="904875"/>
            <a:chOff x="0" y="182880"/>
            <a:chExt cx="6207760" cy="467044"/>
          </a:xfrm>
        </p:grpSpPr>
        <p:sp>
          <p:nvSpPr>
            <p:cNvPr id="10" name="矩形 9"/>
            <p:cNvSpPr/>
            <p:nvPr/>
          </p:nvSpPr>
          <p:spPr>
            <a:xfrm>
              <a:off x="0" y="322874"/>
              <a:ext cx="5042340" cy="327050"/>
            </a:xfrm>
            <a:prstGeom prst="rect">
              <a:avLst/>
            </a:prstGeom>
            <a:solidFill>
              <a:srgbClr val="FFA415">
                <a:alpha val="6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0" y="182880"/>
              <a:ext cx="6015789" cy="327259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等腰三角形 5"/>
            <p:cNvSpPr/>
            <p:nvPr/>
          </p:nvSpPr>
          <p:spPr>
            <a:xfrm rot="10800000" flipH="1">
              <a:off x="6015789" y="182880"/>
              <a:ext cx="191971" cy="327259"/>
            </a:xfrm>
            <a:prstGeom prst="triangle">
              <a:avLst>
                <a:gd name="adj" fmla="val 0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矩形 8"/>
          <p:cNvSpPr/>
          <p:nvPr/>
        </p:nvSpPr>
        <p:spPr>
          <a:xfrm>
            <a:off x="732155" y="177165"/>
            <a:ext cx="4962525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</a:rPr>
              <a:t>第二部分 </a:t>
            </a:r>
            <a:r>
              <a:rPr lang="en-US" altLang="zh-CN" sz="2400" dirty="0">
                <a:solidFill>
                  <a:schemeClr val="bg1"/>
                </a:solidFill>
              </a:rPr>
              <a:t>| </a:t>
            </a:r>
            <a:r>
              <a:rPr lang="zh-CN" altLang="en-US" sz="2400" dirty="0">
                <a:solidFill>
                  <a:schemeClr val="bg1"/>
                </a:solidFill>
              </a:rPr>
              <a:t>准备大创的</a:t>
            </a:r>
            <a:r>
              <a:rPr lang="zh-CN" altLang="en-US" sz="2400" dirty="0">
                <a:solidFill>
                  <a:schemeClr val="bg1"/>
                </a:solidFill>
              </a:rPr>
              <a:t>心得体会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11" name="等腰三角形 10"/>
          <p:cNvSpPr/>
          <p:nvPr/>
        </p:nvSpPr>
        <p:spPr>
          <a:xfrm rot="5400000">
            <a:off x="192552" y="275890"/>
            <a:ext cx="305471" cy="263337"/>
          </a:xfrm>
          <a:prstGeom prst="triangle">
            <a:avLst/>
          </a:prstGeom>
          <a:solidFill>
            <a:srgbClr val="F5C6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/>
          <p:cNvSpPr txBox="1"/>
          <p:nvPr/>
        </p:nvSpPr>
        <p:spPr>
          <a:xfrm>
            <a:off x="1685925" y="1165860"/>
            <a:ext cx="2632710" cy="99758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800" b="1">
                <a:latin typeface="黑体" panose="02010609060101010101" charset="-122"/>
                <a:ea typeface="黑体" panose="02010609060101010101" charset="-122"/>
              </a:rPr>
              <a:t>个人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</a:rPr>
              <a:t>心态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278255" y="1748790"/>
            <a:ext cx="9636125" cy="502285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开题（院级）</a:t>
            </a:r>
            <a:r>
              <a:rPr lang="en-US" altLang="zh-CN" sz="3200">
                <a:latin typeface="宋体" panose="02010600030101010101" pitchFamily="2" charset="-122"/>
                <a:ea typeface="宋体" panose="02010600030101010101" pitchFamily="2" charset="-122"/>
              </a:rPr>
              <a:t>→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中期（校级）</a:t>
            </a:r>
            <a:r>
              <a:rPr lang="en-US" altLang="zh-CN" sz="3200">
                <a:latin typeface="宋体" panose="02010600030101010101" pitchFamily="2" charset="-122"/>
                <a:ea typeface="宋体" panose="02010600030101010101" pitchFamily="2" charset="-122"/>
              </a:rPr>
              <a:t>→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结题（国家级）</a:t>
            </a:r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685925" y="2409190"/>
            <a:ext cx="1714500" cy="165735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4250690" y="2466975"/>
            <a:ext cx="2000885" cy="161671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7211060" y="2409190"/>
            <a:ext cx="1995805" cy="1685925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1483995" y="4581525"/>
            <a:ext cx="7449185" cy="113728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平常心对待结果，不能过度否定自我失去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信心。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不言放弃，坚持到底，有始有终！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C:\Users\ThinkPad\Desktop\能用2.jpg能用2"/>
          <p:cNvPicPr>
            <a:picLocks noChangeAspect="1"/>
          </p:cNvPicPr>
          <p:nvPr/>
        </p:nvPicPr>
        <p:blipFill>
          <a:blip r:embed="rId1">
            <a:lum bright="52000" contrast="-58000"/>
          </a:blip>
          <a:srcRect t="7870" b="12826"/>
          <a:stretch>
            <a:fillRect/>
          </a:stretch>
        </p:blipFill>
        <p:spPr>
          <a:xfrm>
            <a:off x="0" y="624205"/>
            <a:ext cx="12192000" cy="628967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619125" y="724535"/>
            <a:ext cx="10953750" cy="5784850"/>
          </a:xfrm>
          <a:prstGeom prst="rect">
            <a:avLst/>
          </a:prstGeom>
          <a:solidFill>
            <a:schemeClr val="lt1">
              <a:alpha val="70000"/>
            </a:schemeClr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" name="直接连接符 2"/>
          <p:cNvCxnSpPr/>
          <p:nvPr/>
        </p:nvCxnSpPr>
        <p:spPr>
          <a:xfrm>
            <a:off x="0" y="39303"/>
            <a:ext cx="12192000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0" y="602917"/>
            <a:ext cx="12192000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6"/>
          <p:cNvGrpSpPr/>
          <p:nvPr/>
        </p:nvGrpSpPr>
        <p:grpSpPr>
          <a:xfrm>
            <a:off x="0" y="90170"/>
            <a:ext cx="6617970" cy="904875"/>
            <a:chOff x="0" y="182880"/>
            <a:chExt cx="6207760" cy="467044"/>
          </a:xfrm>
        </p:grpSpPr>
        <p:sp>
          <p:nvSpPr>
            <p:cNvPr id="10" name="矩形 9"/>
            <p:cNvSpPr/>
            <p:nvPr/>
          </p:nvSpPr>
          <p:spPr>
            <a:xfrm>
              <a:off x="0" y="322874"/>
              <a:ext cx="5042340" cy="327050"/>
            </a:xfrm>
            <a:prstGeom prst="rect">
              <a:avLst/>
            </a:prstGeom>
            <a:solidFill>
              <a:srgbClr val="FFA415">
                <a:alpha val="6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0" y="182880"/>
              <a:ext cx="6015789" cy="327259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等腰三角形 5"/>
            <p:cNvSpPr/>
            <p:nvPr/>
          </p:nvSpPr>
          <p:spPr>
            <a:xfrm rot="10800000" flipH="1">
              <a:off x="6015789" y="182880"/>
              <a:ext cx="191971" cy="327259"/>
            </a:xfrm>
            <a:prstGeom prst="triangle">
              <a:avLst>
                <a:gd name="adj" fmla="val 0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矩形 8"/>
          <p:cNvSpPr/>
          <p:nvPr/>
        </p:nvSpPr>
        <p:spPr>
          <a:xfrm>
            <a:off x="732155" y="177165"/>
            <a:ext cx="4962525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</a:rPr>
              <a:t>第二部分 </a:t>
            </a:r>
            <a:r>
              <a:rPr lang="en-US" altLang="zh-CN" sz="2400" dirty="0">
                <a:solidFill>
                  <a:schemeClr val="bg1"/>
                </a:solidFill>
              </a:rPr>
              <a:t>| </a:t>
            </a:r>
            <a:r>
              <a:rPr lang="zh-CN" altLang="en-US" sz="2400" dirty="0">
                <a:solidFill>
                  <a:schemeClr val="bg1"/>
                </a:solidFill>
              </a:rPr>
              <a:t>准备大创的</a:t>
            </a:r>
            <a:r>
              <a:rPr lang="zh-CN" altLang="en-US" sz="2400" dirty="0">
                <a:solidFill>
                  <a:schemeClr val="bg1"/>
                </a:solidFill>
              </a:rPr>
              <a:t>心得体会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11" name="等腰三角形 10"/>
          <p:cNvSpPr/>
          <p:nvPr/>
        </p:nvSpPr>
        <p:spPr>
          <a:xfrm rot="5400000">
            <a:off x="192552" y="275890"/>
            <a:ext cx="305471" cy="263337"/>
          </a:xfrm>
          <a:prstGeom prst="triangle">
            <a:avLst/>
          </a:prstGeom>
          <a:solidFill>
            <a:srgbClr val="F5C6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/>
          <p:cNvSpPr txBox="1"/>
          <p:nvPr/>
        </p:nvSpPr>
        <p:spPr>
          <a:xfrm>
            <a:off x="1685925" y="1165860"/>
            <a:ext cx="2632710" cy="99758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800" b="1">
                <a:latin typeface="黑体" panose="02010609060101010101" charset="-122"/>
                <a:ea typeface="黑体" panose="02010609060101010101" charset="-122"/>
              </a:rPr>
              <a:t>个人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</a:rPr>
              <a:t>心态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278255" y="1748790"/>
            <a:ext cx="9636125" cy="502285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483995" y="2165350"/>
            <a:ext cx="6981190" cy="376364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fontAlgn="auto">
              <a:lnSpc>
                <a:spcPct val="150000"/>
              </a:lnSpc>
            </a:pP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当我的大创结题遇上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期中考、智能车竞赛测试、电赛、各种面试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</a:rPr>
              <a:t>……</a:t>
            </a:r>
            <a:endParaRPr lang="en-US" altLang="zh-CN" sz="24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我选择：有条不紊，管理时间，一定要提前安排好任务，预测可能出现的问题，我一般在</a:t>
            </a:r>
            <a:r>
              <a:rPr lang="en-US" altLang="zh-CN" sz="2400">
                <a:highlight>
                  <a:srgbClr val="FFFF00"/>
                </a:highlight>
                <a:latin typeface="宋体" panose="02010600030101010101" pitchFamily="2" charset="-122"/>
                <a:ea typeface="宋体" panose="02010600030101010101" pitchFamily="2" charset="-122"/>
              </a:rPr>
              <a:t>ddl</a:t>
            </a:r>
            <a:r>
              <a:rPr lang="zh-CN" altLang="en-US" sz="2400">
                <a:highlight>
                  <a:srgbClr val="FFFF00"/>
                </a:highlight>
                <a:latin typeface="宋体" panose="02010600030101010101" pitchFamily="2" charset="-122"/>
                <a:ea typeface="宋体" panose="02010600030101010101" pitchFamily="2" charset="-122"/>
              </a:rPr>
              <a:t>前</a:t>
            </a:r>
            <a:r>
              <a:rPr lang="en-US" altLang="zh-CN" sz="2400">
                <a:highlight>
                  <a:srgbClr val="FFFF00"/>
                </a:highlight>
                <a:latin typeface="宋体" panose="02010600030101010101" pitchFamily="2" charset="-122"/>
                <a:ea typeface="宋体" panose="02010600030101010101" pitchFamily="2" charset="-122"/>
              </a:rPr>
              <a:t>2~3</a:t>
            </a:r>
            <a:r>
              <a:rPr lang="zh-CN" altLang="en-US" sz="2400">
                <a:highlight>
                  <a:srgbClr val="FFFF00"/>
                </a:highlight>
                <a:latin typeface="宋体" panose="02010600030101010101" pitchFamily="2" charset="-122"/>
                <a:ea typeface="宋体" panose="02010600030101010101" pitchFamily="2" charset="-122"/>
              </a:rPr>
              <a:t>天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完成任务。除此之外，要善于总结问题，例如我们碰到过的个别特征无法融合、界面优化等等，灵活调整方案，有自己的</a:t>
            </a:r>
            <a:r>
              <a:rPr lang="en-US" altLang="zh-CN" sz="2400">
                <a:latin typeface="宋体" panose="02010600030101010101" pitchFamily="2" charset="-122"/>
                <a:ea typeface="宋体" panose="02010600030101010101" pitchFamily="2" charset="-122"/>
              </a:rPr>
              <a:t>idea</a:t>
            </a:r>
            <a:r>
              <a:rPr lang="zh-CN" altLang="en-US" sz="2400">
                <a:latin typeface="宋体" panose="02010600030101010101" pitchFamily="2" charset="-122"/>
                <a:ea typeface="宋体" panose="02010600030101010101" pitchFamily="2" charset="-122"/>
              </a:rPr>
              <a:t>。</a:t>
            </a:r>
            <a:endParaRPr lang="zh-CN" altLang="en-US" sz="24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endParaRPr lang="en-US" altLang="zh-CN" sz="24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en-US" altLang="zh-CN" sz="24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8945245" y="2459990"/>
            <a:ext cx="2195830" cy="197929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F:\单璐辰的工作（大三起）\交大银杏拍照  单璐辰\DSC_0098.JPGDSC_0098"/>
          <p:cNvPicPr>
            <a:picLocks noChangeAspect="1"/>
          </p:cNvPicPr>
          <p:nvPr/>
        </p:nvPicPr>
        <p:blipFill>
          <a:blip r:embed="rId1">
            <a:lum bright="70000" contrast="-70000"/>
          </a:blip>
          <a:srcRect b="15966"/>
          <a:stretch>
            <a:fillRect/>
          </a:stretch>
        </p:blipFill>
        <p:spPr>
          <a:xfrm>
            <a:off x="61595" y="0"/>
            <a:ext cx="12191365" cy="6875145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8" name="平行四边形 7"/>
          <p:cNvSpPr/>
          <p:nvPr/>
        </p:nvSpPr>
        <p:spPr>
          <a:xfrm>
            <a:off x="1215390" y="-635"/>
            <a:ext cx="3809365" cy="2482215"/>
          </a:xfrm>
          <a:prstGeom prst="parallelogram">
            <a:avLst>
              <a:gd name="adj" fmla="val 43138"/>
            </a:avLst>
          </a:prstGeom>
          <a:solidFill>
            <a:srgbClr val="FFC515">
              <a:alpha val="19000"/>
            </a:srgbClr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平行四边形 14"/>
          <p:cNvSpPr/>
          <p:nvPr/>
        </p:nvSpPr>
        <p:spPr>
          <a:xfrm>
            <a:off x="1068405" y="0"/>
            <a:ext cx="10015122" cy="6858000"/>
          </a:xfrm>
          <a:prstGeom prst="parallelogram">
            <a:avLst>
              <a:gd name="adj" fmla="val 38333"/>
            </a:avLst>
          </a:prstGeom>
          <a:solidFill>
            <a:schemeClr val="accent4">
              <a:lumMod val="60000"/>
              <a:lumOff val="40000"/>
              <a:alpha val="2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7" name="组合 6"/>
          <p:cNvGrpSpPr/>
          <p:nvPr/>
        </p:nvGrpSpPr>
        <p:grpSpPr>
          <a:xfrm rot="1800000">
            <a:off x="4464519" y="682775"/>
            <a:ext cx="3705726" cy="3637353"/>
            <a:chOff x="4243137" y="1556583"/>
            <a:chExt cx="3705726" cy="3637353"/>
          </a:xfrm>
        </p:grpSpPr>
        <p:sp>
          <p:nvSpPr>
            <p:cNvPr id="5" name="等腰三角形 4"/>
            <p:cNvSpPr/>
            <p:nvPr/>
          </p:nvSpPr>
          <p:spPr>
            <a:xfrm>
              <a:off x="4243137" y="1556583"/>
              <a:ext cx="3705726" cy="3194591"/>
            </a:xfrm>
            <a:prstGeom prst="triangle">
              <a:avLst/>
            </a:prstGeom>
            <a:solidFill>
              <a:srgbClr val="FE9B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" name="椭圆 5"/>
            <p:cNvSpPr/>
            <p:nvPr/>
          </p:nvSpPr>
          <p:spPr>
            <a:xfrm>
              <a:off x="4597667" y="2197270"/>
              <a:ext cx="2996666" cy="2996666"/>
            </a:xfrm>
            <a:prstGeom prst="ellipse">
              <a:avLst/>
            </a:prstGeom>
            <a:noFill/>
            <a:ln>
              <a:solidFill>
                <a:srgbClr val="F5C63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5682356" y="1847853"/>
            <a:ext cx="966931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500" dirty="0">
                <a:solidFill>
                  <a:schemeClr val="bg1"/>
                </a:solidFill>
              </a:rPr>
              <a:t>3</a:t>
            </a:r>
            <a:endParaRPr lang="zh-CN" altLang="en-US" sz="11500" dirty="0">
              <a:solidFill>
                <a:schemeClr val="bg1"/>
              </a:solidFill>
            </a:endParaRPr>
          </a:p>
        </p:txBody>
      </p:sp>
      <p:sp>
        <p:nvSpPr>
          <p:cNvPr id="3" name="平行四边形 2"/>
          <p:cNvSpPr/>
          <p:nvPr/>
        </p:nvSpPr>
        <p:spPr>
          <a:xfrm>
            <a:off x="1216025" y="-5715"/>
            <a:ext cx="2362200" cy="3858895"/>
          </a:xfrm>
          <a:prstGeom prst="parallelogram">
            <a:avLst>
              <a:gd name="adj" fmla="val 70945"/>
            </a:avLst>
          </a:prstGeom>
          <a:solidFill>
            <a:schemeClr val="accent2">
              <a:alpha val="74000"/>
            </a:schemeClr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平行四边形 3"/>
          <p:cNvSpPr/>
          <p:nvPr/>
        </p:nvSpPr>
        <p:spPr>
          <a:xfrm>
            <a:off x="8622665" y="3990340"/>
            <a:ext cx="2868295" cy="2867660"/>
          </a:xfrm>
          <a:prstGeom prst="parallelogram">
            <a:avLst>
              <a:gd name="adj" fmla="val 43866"/>
            </a:avLst>
          </a:prstGeom>
          <a:solidFill>
            <a:srgbClr val="F3A565">
              <a:alpha val="28000"/>
            </a:srgbClr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4936363" y="4766730"/>
            <a:ext cx="3535680" cy="7683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b="1" dirty="0">
                <a:solidFill>
                  <a:schemeClr val="tx1"/>
                </a:solidFill>
              </a:rPr>
              <a:t>答辩的</a:t>
            </a:r>
            <a:r>
              <a:rPr lang="zh-CN" altLang="en-US" sz="4400" b="1" dirty="0">
                <a:solidFill>
                  <a:schemeClr val="tx1"/>
                </a:solidFill>
              </a:rPr>
              <a:t>小建议</a:t>
            </a:r>
            <a:endParaRPr lang="zh-CN" altLang="en-US" sz="4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C:\Users\ThinkPad\Desktop\能用2.jpg能用2"/>
          <p:cNvPicPr>
            <a:picLocks noChangeAspect="1"/>
          </p:cNvPicPr>
          <p:nvPr/>
        </p:nvPicPr>
        <p:blipFill>
          <a:blip r:embed="rId1">
            <a:lum bright="52000" contrast="-58000"/>
          </a:blip>
          <a:srcRect t="7870" b="12826"/>
          <a:stretch>
            <a:fillRect/>
          </a:stretch>
        </p:blipFill>
        <p:spPr>
          <a:xfrm>
            <a:off x="0" y="624205"/>
            <a:ext cx="12192000" cy="628967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619125" y="724535"/>
            <a:ext cx="10953750" cy="5784850"/>
          </a:xfrm>
          <a:prstGeom prst="rect">
            <a:avLst/>
          </a:prstGeom>
          <a:solidFill>
            <a:schemeClr val="lt1">
              <a:alpha val="70000"/>
            </a:schemeClr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" name="直接连接符 2"/>
          <p:cNvCxnSpPr/>
          <p:nvPr/>
        </p:nvCxnSpPr>
        <p:spPr>
          <a:xfrm>
            <a:off x="0" y="39303"/>
            <a:ext cx="12192000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0" y="602917"/>
            <a:ext cx="12192000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6"/>
          <p:cNvGrpSpPr/>
          <p:nvPr/>
        </p:nvGrpSpPr>
        <p:grpSpPr>
          <a:xfrm>
            <a:off x="0" y="90170"/>
            <a:ext cx="6617970" cy="904875"/>
            <a:chOff x="0" y="182880"/>
            <a:chExt cx="6207760" cy="467044"/>
          </a:xfrm>
        </p:grpSpPr>
        <p:sp>
          <p:nvSpPr>
            <p:cNvPr id="10" name="矩形 9"/>
            <p:cNvSpPr/>
            <p:nvPr/>
          </p:nvSpPr>
          <p:spPr>
            <a:xfrm>
              <a:off x="0" y="322874"/>
              <a:ext cx="5042340" cy="327050"/>
            </a:xfrm>
            <a:prstGeom prst="rect">
              <a:avLst/>
            </a:prstGeom>
            <a:solidFill>
              <a:srgbClr val="FFA415">
                <a:alpha val="6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0" y="182880"/>
              <a:ext cx="6015789" cy="327259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等腰三角形 5"/>
            <p:cNvSpPr/>
            <p:nvPr/>
          </p:nvSpPr>
          <p:spPr>
            <a:xfrm rot="10800000" flipH="1">
              <a:off x="6015789" y="182880"/>
              <a:ext cx="191971" cy="327259"/>
            </a:xfrm>
            <a:prstGeom prst="triangle">
              <a:avLst>
                <a:gd name="adj" fmla="val 0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矩形 8"/>
          <p:cNvSpPr/>
          <p:nvPr/>
        </p:nvSpPr>
        <p:spPr>
          <a:xfrm>
            <a:off x="732155" y="177165"/>
            <a:ext cx="4962525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</a:rPr>
              <a:t>第三部分 </a:t>
            </a:r>
            <a:r>
              <a:rPr lang="en-US" altLang="zh-CN" sz="2400" dirty="0">
                <a:solidFill>
                  <a:schemeClr val="bg1"/>
                </a:solidFill>
              </a:rPr>
              <a:t>| </a:t>
            </a:r>
            <a:r>
              <a:rPr lang="zh-CN" altLang="en-US" sz="2400" dirty="0">
                <a:solidFill>
                  <a:schemeClr val="bg1"/>
                </a:solidFill>
              </a:rPr>
              <a:t>答辩的小</a:t>
            </a:r>
            <a:r>
              <a:rPr lang="zh-CN" altLang="en-US" sz="2400" dirty="0">
                <a:solidFill>
                  <a:schemeClr val="bg1"/>
                </a:solidFill>
              </a:rPr>
              <a:t>建议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11" name="等腰三角形 10"/>
          <p:cNvSpPr/>
          <p:nvPr/>
        </p:nvSpPr>
        <p:spPr>
          <a:xfrm rot="5400000">
            <a:off x="192552" y="275890"/>
            <a:ext cx="305471" cy="263337"/>
          </a:xfrm>
          <a:prstGeom prst="triangle">
            <a:avLst/>
          </a:prstGeom>
          <a:solidFill>
            <a:srgbClr val="F5C6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/>
          <p:cNvSpPr txBox="1"/>
          <p:nvPr/>
        </p:nvSpPr>
        <p:spPr>
          <a:xfrm>
            <a:off x="1685925" y="1165860"/>
            <a:ext cx="4008755" cy="77025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800" b="1">
                <a:latin typeface="黑体" panose="02010609060101010101" charset="-122"/>
                <a:ea typeface="黑体" panose="02010609060101010101" charset="-122"/>
              </a:rPr>
              <a:t>答辩前准备：</a:t>
            </a:r>
            <a:r>
              <a:rPr lang="en-US" altLang="zh-CN" sz="2800" b="1">
                <a:latin typeface="黑体" panose="02010609060101010101" charset="-122"/>
                <a:ea typeface="黑体" panose="02010609060101010101" charset="-122"/>
              </a:rPr>
              <a:t>PPT</a:t>
            </a:r>
            <a:endParaRPr lang="en-US" altLang="zh-CN" sz="28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278255" y="1748790"/>
            <a:ext cx="9636125" cy="502285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430145" y="1818005"/>
            <a:ext cx="7932420" cy="446849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C:\Users\ThinkPad\Desktop\能用2.jpg能用2"/>
          <p:cNvPicPr>
            <a:picLocks noChangeAspect="1"/>
          </p:cNvPicPr>
          <p:nvPr/>
        </p:nvPicPr>
        <p:blipFill>
          <a:blip r:embed="rId1">
            <a:lum bright="52000" contrast="-58000"/>
          </a:blip>
          <a:srcRect t="7870" b="12826"/>
          <a:stretch>
            <a:fillRect/>
          </a:stretch>
        </p:blipFill>
        <p:spPr>
          <a:xfrm>
            <a:off x="0" y="624205"/>
            <a:ext cx="12192000" cy="628967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619125" y="724535"/>
            <a:ext cx="10953750" cy="5784850"/>
          </a:xfrm>
          <a:prstGeom prst="rect">
            <a:avLst/>
          </a:prstGeom>
          <a:solidFill>
            <a:schemeClr val="lt1">
              <a:alpha val="70000"/>
            </a:schemeClr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" name="直接连接符 2"/>
          <p:cNvCxnSpPr/>
          <p:nvPr/>
        </p:nvCxnSpPr>
        <p:spPr>
          <a:xfrm>
            <a:off x="0" y="39303"/>
            <a:ext cx="12192000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0" y="602917"/>
            <a:ext cx="12192000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6"/>
          <p:cNvGrpSpPr/>
          <p:nvPr/>
        </p:nvGrpSpPr>
        <p:grpSpPr>
          <a:xfrm>
            <a:off x="0" y="90170"/>
            <a:ext cx="6617970" cy="904875"/>
            <a:chOff x="0" y="182880"/>
            <a:chExt cx="6207760" cy="467044"/>
          </a:xfrm>
        </p:grpSpPr>
        <p:sp>
          <p:nvSpPr>
            <p:cNvPr id="10" name="矩形 9"/>
            <p:cNvSpPr/>
            <p:nvPr/>
          </p:nvSpPr>
          <p:spPr>
            <a:xfrm>
              <a:off x="0" y="322874"/>
              <a:ext cx="5042340" cy="327050"/>
            </a:xfrm>
            <a:prstGeom prst="rect">
              <a:avLst/>
            </a:prstGeom>
            <a:solidFill>
              <a:srgbClr val="FFA415">
                <a:alpha val="6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0" y="182880"/>
              <a:ext cx="6015789" cy="327259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等腰三角形 5"/>
            <p:cNvSpPr/>
            <p:nvPr/>
          </p:nvSpPr>
          <p:spPr>
            <a:xfrm rot="10800000" flipH="1">
              <a:off x="6015789" y="182880"/>
              <a:ext cx="191971" cy="327259"/>
            </a:xfrm>
            <a:prstGeom prst="triangle">
              <a:avLst>
                <a:gd name="adj" fmla="val 0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矩形 8"/>
          <p:cNvSpPr/>
          <p:nvPr/>
        </p:nvSpPr>
        <p:spPr>
          <a:xfrm>
            <a:off x="732155" y="177165"/>
            <a:ext cx="4962525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</a:rPr>
              <a:t>第三部分 </a:t>
            </a:r>
            <a:r>
              <a:rPr lang="en-US" altLang="zh-CN" sz="2400" dirty="0">
                <a:solidFill>
                  <a:schemeClr val="bg1"/>
                </a:solidFill>
              </a:rPr>
              <a:t>| </a:t>
            </a:r>
            <a:r>
              <a:rPr lang="zh-CN" altLang="en-US" sz="2400" dirty="0">
                <a:solidFill>
                  <a:schemeClr val="bg1"/>
                </a:solidFill>
              </a:rPr>
              <a:t>答辩的小</a:t>
            </a:r>
            <a:r>
              <a:rPr lang="zh-CN" altLang="en-US" sz="2400" dirty="0">
                <a:solidFill>
                  <a:schemeClr val="bg1"/>
                </a:solidFill>
              </a:rPr>
              <a:t>建议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11" name="等腰三角形 10"/>
          <p:cNvSpPr/>
          <p:nvPr/>
        </p:nvSpPr>
        <p:spPr>
          <a:xfrm rot="5400000">
            <a:off x="192552" y="275890"/>
            <a:ext cx="305471" cy="263337"/>
          </a:xfrm>
          <a:prstGeom prst="triangle">
            <a:avLst/>
          </a:prstGeom>
          <a:solidFill>
            <a:srgbClr val="F5C6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/>
          <p:cNvSpPr txBox="1"/>
          <p:nvPr/>
        </p:nvSpPr>
        <p:spPr>
          <a:xfrm>
            <a:off x="1685925" y="1165860"/>
            <a:ext cx="4008755" cy="77025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800" b="1">
                <a:latin typeface="黑体" panose="02010609060101010101" charset="-122"/>
                <a:ea typeface="黑体" panose="02010609060101010101" charset="-122"/>
              </a:rPr>
              <a:t>答辩前准备：</a:t>
            </a:r>
            <a:r>
              <a:rPr lang="en-US" altLang="zh-CN" sz="2800" b="1">
                <a:latin typeface="黑体" panose="02010609060101010101" charset="-122"/>
                <a:ea typeface="黑体" panose="02010609060101010101" charset="-122"/>
              </a:rPr>
              <a:t>PPT</a:t>
            </a:r>
            <a:endParaRPr lang="en-US" altLang="zh-CN" sz="28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278255" y="1748790"/>
            <a:ext cx="9636125" cy="502285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869440" y="1684020"/>
            <a:ext cx="8060055" cy="212280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>
              <a:lnSpc>
                <a:spcPct val="120000"/>
              </a:lnSpc>
            </a:pP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选题背景及意义：立意要立得住，阐明该软件设计的意义何在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研究内容及方法：</a:t>
            </a:r>
            <a:r>
              <a:rPr lang="zh-CN" altLang="en-US" sz="2000">
                <a:highlight>
                  <a:srgbClr val="FFFF00"/>
                </a:highligh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多放图片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，切忌放大段文字；用</a:t>
            </a:r>
            <a:r>
              <a:rPr lang="zh-CN" altLang="en-US" sz="2000">
                <a:highlight>
                  <a:srgbClr val="FFFF00"/>
                </a:highligh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甘特图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展示进度；重要数据可以</a:t>
            </a:r>
            <a:r>
              <a:rPr lang="zh-CN" altLang="en-US" sz="2000">
                <a:highlight>
                  <a:srgbClr val="FFFF00"/>
                </a:highligh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放大</a:t>
            </a:r>
            <a:r>
              <a:rPr lang="en-US" altLang="zh-CN" sz="2000">
                <a:highlight>
                  <a:srgbClr val="FFFF00"/>
                </a:highligh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/</a:t>
            </a:r>
            <a:r>
              <a:rPr lang="zh-CN" altLang="en-US" sz="2000">
                <a:highlight>
                  <a:srgbClr val="FFFF00"/>
                </a:highligh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标红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。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/>
          </a:p>
          <a:p>
            <a:endParaRPr lang="zh-CN" altLang="en-US"/>
          </a:p>
        </p:txBody>
      </p:sp>
      <p:pic>
        <p:nvPicPr>
          <p:cNvPr id="16" name="图片 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101090" y="3655060"/>
            <a:ext cx="5666105" cy="295275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6767195" y="3655060"/>
            <a:ext cx="5144770" cy="265303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>
            <a:alphaModFix amt="53000"/>
          </a:blip>
          <a:stretch>
            <a:fillRect/>
          </a:stretch>
        </p:blipFill>
        <p:spPr>
          <a:xfrm>
            <a:off x="10173335" y="995045"/>
            <a:ext cx="1938020" cy="195389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C:\Users\ThinkPad\Desktop\能用2.jpg能用2"/>
          <p:cNvPicPr>
            <a:picLocks noChangeAspect="1"/>
          </p:cNvPicPr>
          <p:nvPr/>
        </p:nvPicPr>
        <p:blipFill>
          <a:blip r:embed="rId1">
            <a:lum bright="52000" contrast="-58000"/>
          </a:blip>
          <a:srcRect t="7870" b="12826"/>
          <a:stretch>
            <a:fillRect/>
          </a:stretch>
        </p:blipFill>
        <p:spPr>
          <a:xfrm>
            <a:off x="0" y="624205"/>
            <a:ext cx="12192000" cy="628967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619125" y="724535"/>
            <a:ext cx="10953750" cy="5784850"/>
          </a:xfrm>
          <a:prstGeom prst="rect">
            <a:avLst/>
          </a:prstGeom>
          <a:solidFill>
            <a:schemeClr val="lt1">
              <a:alpha val="70000"/>
            </a:schemeClr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" name="直接连接符 2"/>
          <p:cNvCxnSpPr/>
          <p:nvPr/>
        </p:nvCxnSpPr>
        <p:spPr>
          <a:xfrm>
            <a:off x="0" y="39303"/>
            <a:ext cx="12192000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0" y="602917"/>
            <a:ext cx="12192000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6"/>
          <p:cNvGrpSpPr/>
          <p:nvPr/>
        </p:nvGrpSpPr>
        <p:grpSpPr>
          <a:xfrm>
            <a:off x="0" y="90170"/>
            <a:ext cx="6617970" cy="904875"/>
            <a:chOff x="0" y="182880"/>
            <a:chExt cx="6207760" cy="467044"/>
          </a:xfrm>
        </p:grpSpPr>
        <p:sp>
          <p:nvSpPr>
            <p:cNvPr id="10" name="矩形 9"/>
            <p:cNvSpPr/>
            <p:nvPr/>
          </p:nvSpPr>
          <p:spPr>
            <a:xfrm>
              <a:off x="0" y="322874"/>
              <a:ext cx="5042340" cy="327050"/>
            </a:xfrm>
            <a:prstGeom prst="rect">
              <a:avLst/>
            </a:prstGeom>
            <a:solidFill>
              <a:srgbClr val="FFA415">
                <a:alpha val="6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0" y="182880"/>
              <a:ext cx="6015789" cy="327259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等腰三角形 5"/>
            <p:cNvSpPr/>
            <p:nvPr/>
          </p:nvSpPr>
          <p:spPr>
            <a:xfrm rot="10800000" flipH="1">
              <a:off x="6015789" y="182880"/>
              <a:ext cx="191971" cy="327259"/>
            </a:xfrm>
            <a:prstGeom prst="triangle">
              <a:avLst>
                <a:gd name="adj" fmla="val 0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矩形 8"/>
          <p:cNvSpPr/>
          <p:nvPr/>
        </p:nvSpPr>
        <p:spPr>
          <a:xfrm>
            <a:off x="732155" y="177165"/>
            <a:ext cx="4962525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</a:rPr>
              <a:t>第三部分 </a:t>
            </a:r>
            <a:r>
              <a:rPr lang="en-US" altLang="zh-CN" sz="2400" dirty="0">
                <a:solidFill>
                  <a:schemeClr val="bg1"/>
                </a:solidFill>
              </a:rPr>
              <a:t>| </a:t>
            </a:r>
            <a:r>
              <a:rPr lang="zh-CN" altLang="en-US" sz="2400" dirty="0">
                <a:solidFill>
                  <a:schemeClr val="bg1"/>
                </a:solidFill>
              </a:rPr>
              <a:t>答辩的小</a:t>
            </a:r>
            <a:r>
              <a:rPr lang="zh-CN" altLang="en-US" sz="2400" dirty="0">
                <a:solidFill>
                  <a:schemeClr val="bg1"/>
                </a:solidFill>
              </a:rPr>
              <a:t>建议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11" name="等腰三角形 10"/>
          <p:cNvSpPr/>
          <p:nvPr/>
        </p:nvSpPr>
        <p:spPr>
          <a:xfrm rot="5400000">
            <a:off x="192552" y="275890"/>
            <a:ext cx="305471" cy="263337"/>
          </a:xfrm>
          <a:prstGeom prst="triangle">
            <a:avLst/>
          </a:prstGeom>
          <a:solidFill>
            <a:srgbClr val="F5C6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/>
          <p:cNvSpPr txBox="1"/>
          <p:nvPr/>
        </p:nvSpPr>
        <p:spPr>
          <a:xfrm>
            <a:off x="1685925" y="1165860"/>
            <a:ext cx="4008755" cy="77025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800" b="1">
                <a:latin typeface="黑体" panose="02010609060101010101" charset="-122"/>
                <a:ea typeface="黑体" panose="02010609060101010101" charset="-122"/>
              </a:rPr>
              <a:t>答辩前准备：</a:t>
            </a:r>
            <a:r>
              <a:rPr lang="en-US" altLang="zh-CN" sz="2800" b="1">
                <a:latin typeface="黑体" panose="02010609060101010101" charset="-122"/>
                <a:ea typeface="黑体" panose="02010609060101010101" charset="-122"/>
              </a:rPr>
              <a:t>PPT</a:t>
            </a:r>
            <a:endParaRPr lang="en-US" altLang="zh-CN" sz="28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278255" y="1748790"/>
            <a:ext cx="9636125" cy="502285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19125" y="1863090"/>
            <a:ext cx="5075555" cy="46462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 b="1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创新及成果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：如何从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院级到国家级？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</a:rPr>
              <a:t>            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这部分</a:t>
            </a: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</a:rPr>
              <a:t>非常重要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！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457200" indent="-457200" fontAlgn="auto">
              <a:lnSpc>
                <a:spcPct val="150000"/>
              </a:lnSpc>
              <a:buFont typeface="+mj-lt"/>
              <a:buAutoNum type="arabicPeriod"/>
            </a:pP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充分展示成果，若是做网页</a:t>
            </a: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</a:rPr>
              <a:t>/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前端，要</a:t>
            </a:r>
            <a:r>
              <a:rPr lang="zh-CN" altLang="en-US" sz="2000" b="1" u="sng">
                <a:latin typeface="宋体" panose="02010600030101010101" pitchFamily="2" charset="-122"/>
                <a:ea typeface="宋体" panose="02010600030101010101" pitchFamily="2" charset="-122"/>
              </a:rPr>
              <a:t>大方美观、抓人眼球、布局合理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，后端算法的精进可以通过具体实验数据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展示；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457200" indent="-457200" fontAlgn="auto">
              <a:lnSpc>
                <a:spcPct val="150000"/>
              </a:lnSpc>
              <a:buFont typeface="+mj-lt"/>
              <a:buAutoNum type="arabicPeriod"/>
            </a:pP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明确说明创新点，强调项目的优势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所在。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858510" y="1553845"/>
            <a:ext cx="6388735" cy="348107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492250" y="4926965"/>
            <a:ext cx="2391410" cy="179705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7" name="图片 16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4413885" y="4831715"/>
            <a:ext cx="3364230" cy="18923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C:\Users\ThinkPad\Desktop\能用2.jpg能用2"/>
          <p:cNvPicPr>
            <a:picLocks noChangeAspect="1"/>
          </p:cNvPicPr>
          <p:nvPr/>
        </p:nvPicPr>
        <p:blipFill>
          <a:blip r:embed="rId1">
            <a:lum bright="52000" contrast="-58000"/>
          </a:blip>
          <a:srcRect t="7870" b="12826"/>
          <a:stretch>
            <a:fillRect/>
          </a:stretch>
        </p:blipFill>
        <p:spPr>
          <a:xfrm>
            <a:off x="0" y="624205"/>
            <a:ext cx="12192000" cy="628967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619125" y="724535"/>
            <a:ext cx="10953750" cy="5784850"/>
          </a:xfrm>
          <a:prstGeom prst="rect">
            <a:avLst/>
          </a:prstGeom>
          <a:solidFill>
            <a:schemeClr val="lt1">
              <a:alpha val="70000"/>
            </a:schemeClr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" name="直接连接符 2"/>
          <p:cNvCxnSpPr/>
          <p:nvPr/>
        </p:nvCxnSpPr>
        <p:spPr>
          <a:xfrm>
            <a:off x="0" y="39303"/>
            <a:ext cx="12192000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0" y="602917"/>
            <a:ext cx="12192000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6"/>
          <p:cNvGrpSpPr/>
          <p:nvPr/>
        </p:nvGrpSpPr>
        <p:grpSpPr>
          <a:xfrm>
            <a:off x="0" y="90170"/>
            <a:ext cx="6617970" cy="904875"/>
            <a:chOff x="0" y="182880"/>
            <a:chExt cx="6207760" cy="467044"/>
          </a:xfrm>
        </p:grpSpPr>
        <p:sp>
          <p:nvSpPr>
            <p:cNvPr id="10" name="矩形 9"/>
            <p:cNvSpPr/>
            <p:nvPr/>
          </p:nvSpPr>
          <p:spPr>
            <a:xfrm>
              <a:off x="0" y="322874"/>
              <a:ext cx="5042340" cy="327050"/>
            </a:xfrm>
            <a:prstGeom prst="rect">
              <a:avLst/>
            </a:prstGeom>
            <a:solidFill>
              <a:srgbClr val="FFA415">
                <a:alpha val="6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0" y="182880"/>
              <a:ext cx="6015789" cy="327259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等腰三角形 5"/>
            <p:cNvSpPr/>
            <p:nvPr/>
          </p:nvSpPr>
          <p:spPr>
            <a:xfrm rot="10800000" flipH="1">
              <a:off x="6015789" y="182880"/>
              <a:ext cx="191971" cy="327259"/>
            </a:xfrm>
            <a:prstGeom prst="triangle">
              <a:avLst>
                <a:gd name="adj" fmla="val 0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矩形 8"/>
          <p:cNvSpPr/>
          <p:nvPr/>
        </p:nvSpPr>
        <p:spPr>
          <a:xfrm>
            <a:off x="732155" y="177165"/>
            <a:ext cx="4962525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</a:rPr>
              <a:t>第三部分 </a:t>
            </a:r>
            <a:r>
              <a:rPr lang="en-US" altLang="zh-CN" sz="2400" dirty="0">
                <a:solidFill>
                  <a:schemeClr val="bg1"/>
                </a:solidFill>
              </a:rPr>
              <a:t>| </a:t>
            </a:r>
            <a:r>
              <a:rPr lang="zh-CN" altLang="en-US" sz="2400" dirty="0">
                <a:solidFill>
                  <a:schemeClr val="bg1"/>
                </a:solidFill>
              </a:rPr>
              <a:t>答辩的小</a:t>
            </a:r>
            <a:r>
              <a:rPr lang="zh-CN" altLang="en-US" sz="2400" dirty="0">
                <a:solidFill>
                  <a:schemeClr val="bg1"/>
                </a:solidFill>
              </a:rPr>
              <a:t>建议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11" name="等腰三角形 10"/>
          <p:cNvSpPr/>
          <p:nvPr/>
        </p:nvSpPr>
        <p:spPr>
          <a:xfrm rot="5400000">
            <a:off x="192552" y="275890"/>
            <a:ext cx="305471" cy="263337"/>
          </a:xfrm>
          <a:prstGeom prst="triangle">
            <a:avLst/>
          </a:prstGeom>
          <a:solidFill>
            <a:srgbClr val="F5C6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/>
          <p:cNvSpPr txBox="1"/>
          <p:nvPr/>
        </p:nvSpPr>
        <p:spPr>
          <a:xfrm>
            <a:off x="1685925" y="1165860"/>
            <a:ext cx="4008755" cy="77025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800" b="1">
                <a:latin typeface="黑体" panose="02010609060101010101" charset="-122"/>
                <a:ea typeface="黑体" panose="02010609060101010101" charset="-122"/>
              </a:rPr>
              <a:t>答辩</a:t>
            </a:r>
            <a:r>
              <a:rPr lang="zh-CN" altLang="en-US" sz="2800" b="1">
                <a:latin typeface="黑体" panose="02010609060101010101" charset="-122"/>
                <a:ea typeface="黑体" panose="02010609060101010101" charset="-122"/>
              </a:rPr>
              <a:t>过程</a:t>
            </a:r>
            <a:endParaRPr lang="zh-CN" altLang="en-US" sz="2800" b="1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278255" y="1748790"/>
            <a:ext cx="9636125" cy="502285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577975" y="2214245"/>
            <a:ext cx="5255260" cy="455739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 indent="0" fontAlgn="auto">
              <a:lnSpc>
                <a:spcPct val="150000"/>
              </a:lnSpc>
            </a:pP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淡定面对，详略得当，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讲重点，</a:t>
            </a:r>
            <a:r>
              <a:rPr lang="zh-CN" altLang="en-US" sz="2000">
                <a:highlight>
                  <a:srgbClr val="FFFF00"/>
                </a:highligh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正面回复老师提出的问题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！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我们采用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播放视频的方式充分展示网页跳转以及识别异常的过程。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8070215" y="1627505"/>
            <a:ext cx="2981325" cy="2546350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1323340" y="4869815"/>
            <a:ext cx="7668260" cy="70739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8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</a:rPr>
              <a:t>积极乐观，克服困难，坚持到底，逆风翻盘！</a:t>
            </a:r>
            <a:endParaRPr lang="zh-CN" altLang="en-US" sz="28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16" name="图片 15" descr="88baa064_E800794_2ee8aae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43425" y="3653155"/>
            <a:ext cx="520700" cy="5207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8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 descr="F:\单璐辰的工作（大三起）\交大银杏拍照  单璐辰\DSC_0172.JPGDSC_0172"/>
          <p:cNvPicPr>
            <a:picLocks noChangeAspect="1"/>
          </p:cNvPicPr>
          <p:nvPr/>
        </p:nvPicPr>
        <p:blipFill>
          <a:blip r:embed="rId1"/>
          <a:srcRect/>
          <a:stretch>
            <a:fillRect/>
          </a:stretch>
        </p:blipFill>
        <p:spPr>
          <a:xfrm>
            <a:off x="1975485" y="0"/>
            <a:ext cx="10216515" cy="685800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0" y="-1270"/>
            <a:ext cx="12192000" cy="6859270"/>
          </a:xfrm>
          <a:prstGeom prst="rect">
            <a:avLst/>
          </a:prstGeom>
          <a:solidFill>
            <a:schemeClr val="lt1">
              <a:alpha val="76000"/>
            </a:schemeClr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-1" y="0"/>
            <a:ext cx="4495801" cy="6858000"/>
          </a:xfrm>
          <a:prstGeom prst="rect">
            <a:avLst/>
          </a:prstGeom>
          <a:solidFill>
            <a:srgbClr val="F67A3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771842" y="2290226"/>
            <a:ext cx="2952115" cy="24422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8800" b="1" dirty="0">
                <a:solidFill>
                  <a:schemeClr val="bg1"/>
                </a:solidFill>
              </a:rPr>
              <a:t>目录</a:t>
            </a:r>
            <a:endParaRPr lang="en-US" altLang="zh-CN" sz="8800" b="1" dirty="0">
              <a:solidFill>
                <a:schemeClr val="bg1"/>
              </a:solidFill>
            </a:endParaRPr>
          </a:p>
          <a:p>
            <a:pPr algn="ctr">
              <a:lnSpc>
                <a:spcPct val="120000"/>
              </a:lnSpc>
            </a:pPr>
            <a:r>
              <a:rPr lang="en-US" altLang="zh-CN" sz="5400" dirty="0">
                <a:solidFill>
                  <a:schemeClr val="bg1"/>
                </a:solidFill>
              </a:rPr>
              <a:t>CONTENTS</a:t>
            </a:r>
            <a:endParaRPr lang="en-US" altLang="zh-CN" sz="5400" dirty="0">
              <a:solidFill>
                <a:schemeClr val="bg1"/>
              </a:solidFill>
            </a:endParaRPr>
          </a:p>
        </p:txBody>
      </p:sp>
      <p:sp>
        <p:nvSpPr>
          <p:cNvPr id="6" name="文本框 5"/>
          <p:cNvSpPr txBox="1"/>
          <p:nvPr>
            <p:custDataLst>
              <p:tags r:id="rId2"/>
            </p:custDataLst>
          </p:nvPr>
        </p:nvSpPr>
        <p:spPr>
          <a:xfrm>
            <a:off x="6103620" y="2345533"/>
            <a:ext cx="517331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</a:rPr>
              <a:t>第一部分 </a:t>
            </a:r>
            <a:r>
              <a:rPr lang="en-US" altLang="zh-CN" sz="2800" dirty="0">
                <a:solidFill>
                  <a:schemeClr val="tx1"/>
                </a:solidFill>
              </a:rPr>
              <a:t>| </a:t>
            </a:r>
            <a:r>
              <a:rPr lang="zh-CN" altLang="en-US" sz="2800" dirty="0">
                <a:solidFill>
                  <a:schemeClr val="tx1"/>
                </a:solidFill>
              </a:rPr>
              <a:t>大创的实施</a:t>
            </a:r>
            <a:r>
              <a:rPr lang="zh-CN" altLang="en-US" sz="2800" dirty="0">
                <a:solidFill>
                  <a:schemeClr val="tx1"/>
                </a:solidFill>
              </a:rPr>
              <a:t>过程</a:t>
            </a:r>
            <a:endParaRPr lang="zh-CN" altLang="en-US" sz="2800" dirty="0">
              <a:solidFill>
                <a:schemeClr val="tx1"/>
              </a:solidFill>
            </a:endParaRPr>
          </a:p>
        </p:txBody>
      </p:sp>
      <p:sp>
        <p:nvSpPr>
          <p:cNvPr id="7" name="文本框 6"/>
          <p:cNvSpPr txBox="1"/>
          <p:nvPr>
            <p:custDataLst>
              <p:tags r:id="rId3"/>
            </p:custDataLst>
          </p:nvPr>
        </p:nvSpPr>
        <p:spPr>
          <a:xfrm>
            <a:off x="6103620" y="3093698"/>
            <a:ext cx="50279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</a:rPr>
              <a:t>第二部分 </a:t>
            </a:r>
            <a:r>
              <a:rPr lang="en-US" altLang="zh-CN" sz="2800" dirty="0">
                <a:solidFill>
                  <a:schemeClr val="tx1"/>
                </a:solidFill>
              </a:rPr>
              <a:t>|</a:t>
            </a:r>
            <a:r>
              <a:rPr lang="zh-CN" altLang="en-US" sz="2800" dirty="0">
                <a:solidFill>
                  <a:schemeClr val="tx1"/>
                </a:solidFill>
              </a:rPr>
              <a:t> 准备大创的</a:t>
            </a:r>
            <a:r>
              <a:rPr lang="zh-CN" altLang="en-US" sz="2800" dirty="0">
                <a:solidFill>
                  <a:schemeClr val="tx1"/>
                </a:solidFill>
              </a:rPr>
              <a:t>心得体会</a:t>
            </a:r>
            <a:endParaRPr lang="zh-CN" altLang="en-US" sz="2800" dirty="0">
              <a:solidFill>
                <a:schemeClr val="tx1"/>
              </a:solidFill>
            </a:endParaRPr>
          </a:p>
        </p:txBody>
      </p:sp>
      <p:sp>
        <p:nvSpPr>
          <p:cNvPr id="8" name="文本框 7"/>
          <p:cNvSpPr txBox="1"/>
          <p:nvPr>
            <p:custDataLst>
              <p:tags r:id="rId4"/>
            </p:custDataLst>
          </p:nvPr>
        </p:nvSpPr>
        <p:spPr>
          <a:xfrm>
            <a:off x="6103620" y="3841863"/>
            <a:ext cx="396113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tx1"/>
                </a:solidFill>
              </a:rPr>
              <a:t>第三部分 </a:t>
            </a:r>
            <a:r>
              <a:rPr lang="en-US" altLang="zh-CN" sz="2800" dirty="0">
                <a:solidFill>
                  <a:schemeClr val="tx1"/>
                </a:solidFill>
              </a:rPr>
              <a:t>| </a:t>
            </a:r>
            <a:r>
              <a:rPr lang="zh-CN" altLang="en-US" sz="2800" dirty="0">
                <a:solidFill>
                  <a:schemeClr val="tx1"/>
                </a:solidFill>
              </a:rPr>
              <a:t>答辩的</a:t>
            </a:r>
            <a:r>
              <a:rPr lang="zh-CN" altLang="en-US" sz="2800" dirty="0">
                <a:solidFill>
                  <a:schemeClr val="tx1"/>
                </a:solidFill>
              </a:rPr>
              <a:t>小建议</a:t>
            </a:r>
            <a:endParaRPr lang="zh-CN" altLang="en-US" sz="2800" dirty="0">
              <a:solidFill>
                <a:schemeClr val="tx1"/>
              </a:solidFill>
            </a:endParaRPr>
          </a:p>
        </p:txBody>
      </p:sp>
      <p:sp>
        <p:nvSpPr>
          <p:cNvPr id="12" name="等腰三角形 11"/>
          <p:cNvSpPr/>
          <p:nvPr>
            <p:custDataLst>
              <p:tags r:id="rId5"/>
            </p:custDataLst>
          </p:nvPr>
        </p:nvSpPr>
        <p:spPr>
          <a:xfrm rot="10800000">
            <a:off x="5715948" y="2438661"/>
            <a:ext cx="390878" cy="336964"/>
          </a:xfrm>
          <a:prstGeom prst="triangle">
            <a:avLst/>
          </a:prstGeom>
          <a:solidFill>
            <a:srgbClr val="F5C638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等腰三角形 12"/>
          <p:cNvSpPr/>
          <p:nvPr>
            <p:custDataLst>
              <p:tags r:id="rId6"/>
            </p:custDataLst>
          </p:nvPr>
        </p:nvSpPr>
        <p:spPr>
          <a:xfrm rot="10800000">
            <a:off x="5715948" y="3186826"/>
            <a:ext cx="390878" cy="336964"/>
          </a:xfrm>
          <a:prstGeom prst="triangle">
            <a:avLst/>
          </a:prstGeom>
          <a:solidFill>
            <a:srgbClr val="FF9D38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等腰三角形 13"/>
          <p:cNvSpPr/>
          <p:nvPr>
            <p:custDataLst>
              <p:tags r:id="rId7"/>
            </p:custDataLst>
          </p:nvPr>
        </p:nvSpPr>
        <p:spPr>
          <a:xfrm rot="10800000">
            <a:off x="5715948" y="3934991"/>
            <a:ext cx="390878" cy="336964"/>
          </a:xfrm>
          <a:prstGeom prst="triangle">
            <a:avLst/>
          </a:prstGeom>
          <a:solidFill>
            <a:srgbClr val="F67A3A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0" y="-121920"/>
            <a:ext cx="12186920" cy="7059295"/>
            <a:chOff x="0" y="-121920"/>
            <a:chExt cx="12186920" cy="7059295"/>
          </a:xfrm>
        </p:grpSpPr>
        <p:pic>
          <p:nvPicPr>
            <p:cNvPr id="3" name="图片 2" descr="微信图片_20211128190343"/>
            <p:cNvPicPr>
              <a:picLocks noChangeAspect="1"/>
            </p:cNvPicPr>
            <p:nvPr/>
          </p:nvPicPr>
          <p:blipFill>
            <a:blip r:embed="rId1">
              <a:lum bright="64000" contrast="-70000"/>
            </a:blip>
            <a:srcRect l="5495" t="9711"/>
            <a:stretch>
              <a:fillRect/>
            </a:stretch>
          </p:blipFill>
          <p:spPr>
            <a:xfrm>
              <a:off x="0" y="354330"/>
              <a:ext cx="11328400" cy="6196965"/>
            </a:xfrm>
            <a:prstGeom prst="rect">
              <a:avLst/>
            </a:prstGeom>
          </p:spPr>
        </p:pic>
        <p:grpSp>
          <p:nvGrpSpPr>
            <p:cNvPr id="5" name="组合 4"/>
            <p:cNvGrpSpPr/>
            <p:nvPr/>
          </p:nvGrpSpPr>
          <p:grpSpPr>
            <a:xfrm>
              <a:off x="6308090" y="-81280"/>
              <a:ext cx="5358130" cy="6965950"/>
              <a:chOff x="2707148" y="1080708"/>
              <a:chExt cx="3981910" cy="5197750"/>
            </a:xfrm>
          </p:grpSpPr>
          <p:sp>
            <p:nvSpPr>
              <p:cNvPr id="6" name="任意多边形 19"/>
              <p:cNvSpPr/>
              <p:nvPr/>
            </p:nvSpPr>
            <p:spPr>
              <a:xfrm flipH="1">
                <a:off x="2707148" y="1080708"/>
                <a:ext cx="2639207" cy="3240568"/>
              </a:xfrm>
              <a:custGeom>
                <a:avLst/>
                <a:gdLst>
                  <a:gd name="connsiteX0" fmla="*/ 3188213 w 3188213"/>
                  <a:gd name="connsiteY0" fmla="*/ 0 h 3998207"/>
                  <a:gd name="connsiteX1" fmla="*/ 1503049 w 3188213"/>
                  <a:gd name="connsiteY1" fmla="*/ 0 h 3998207"/>
                  <a:gd name="connsiteX2" fmla="*/ 0 w 3188213"/>
                  <a:gd name="connsiteY2" fmla="*/ 2565924 h 3998207"/>
                  <a:gd name="connsiteX3" fmla="*/ 846171 w 3188213"/>
                  <a:gd name="connsiteY3" fmla="*/ 3998207 h 39982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188213" h="3998207">
                    <a:moveTo>
                      <a:pt x="3188213" y="0"/>
                    </a:moveTo>
                    <a:lnTo>
                      <a:pt x="1503049" y="0"/>
                    </a:lnTo>
                    <a:lnTo>
                      <a:pt x="0" y="2565924"/>
                    </a:lnTo>
                    <a:lnTo>
                      <a:pt x="846171" y="3998207"/>
                    </a:lnTo>
                    <a:close/>
                  </a:path>
                </a:pathLst>
              </a:custGeom>
              <a:solidFill>
                <a:srgbClr val="F18C1B">
                  <a:alpha val="16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0" cap="none" spc="0" normalizeH="0" baseline="0" noProof="0">
                  <a:ln>
                    <a:noFill/>
                  </a:ln>
                  <a:solidFill>
                    <a:srgbClr val="F18C1B"/>
                  </a:solidFill>
                  <a:effectLst/>
                  <a:uLnTx/>
                  <a:uFillTx/>
                  <a:latin typeface="Calibri Light" panose="020F0302020204030204"/>
                  <a:ea typeface="微软雅黑 Light" panose="020B0502040204020203" charset="-122"/>
                  <a:cs typeface="+mn-cs"/>
                </a:endParaRPr>
              </a:p>
            </p:txBody>
          </p:sp>
          <p:sp>
            <p:nvSpPr>
              <p:cNvPr id="9" name="任意多边形 20"/>
              <p:cNvSpPr/>
              <p:nvPr/>
            </p:nvSpPr>
            <p:spPr>
              <a:xfrm flipH="1" flipV="1">
                <a:off x="3500844" y="2280251"/>
                <a:ext cx="3188213" cy="3998207"/>
              </a:xfrm>
              <a:custGeom>
                <a:avLst/>
                <a:gdLst>
                  <a:gd name="connsiteX0" fmla="*/ 3188213 w 3188213"/>
                  <a:gd name="connsiteY0" fmla="*/ 0 h 3998207"/>
                  <a:gd name="connsiteX1" fmla="*/ 1503049 w 3188213"/>
                  <a:gd name="connsiteY1" fmla="*/ 0 h 3998207"/>
                  <a:gd name="connsiteX2" fmla="*/ 0 w 3188213"/>
                  <a:gd name="connsiteY2" fmla="*/ 2565924 h 3998207"/>
                  <a:gd name="connsiteX3" fmla="*/ 846171 w 3188213"/>
                  <a:gd name="connsiteY3" fmla="*/ 3998207 h 39982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188213" h="3998207">
                    <a:moveTo>
                      <a:pt x="3188213" y="0"/>
                    </a:moveTo>
                    <a:lnTo>
                      <a:pt x="1503049" y="0"/>
                    </a:lnTo>
                    <a:lnTo>
                      <a:pt x="0" y="2565924"/>
                    </a:lnTo>
                    <a:lnTo>
                      <a:pt x="846171" y="3998207"/>
                    </a:lnTo>
                    <a:close/>
                  </a:path>
                </a:pathLst>
              </a:custGeom>
              <a:solidFill>
                <a:srgbClr val="F3990B">
                  <a:alpha val="49000"/>
                </a:srgbClr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 Light" panose="020F0302020204030204"/>
                  <a:ea typeface="微软雅黑 Light" panose="020B0502040204020203" charset="-122"/>
                  <a:cs typeface="+mn-cs"/>
                </a:endParaRPr>
              </a:p>
            </p:txBody>
          </p:sp>
          <p:sp>
            <p:nvSpPr>
              <p:cNvPr id="11" name="任意多边形 19"/>
              <p:cNvSpPr/>
              <p:nvPr/>
            </p:nvSpPr>
            <p:spPr>
              <a:xfrm flipH="1">
                <a:off x="3500845" y="1141359"/>
                <a:ext cx="3188213" cy="3998207"/>
              </a:xfrm>
              <a:custGeom>
                <a:avLst/>
                <a:gdLst>
                  <a:gd name="connsiteX0" fmla="*/ 3188213 w 3188213"/>
                  <a:gd name="connsiteY0" fmla="*/ 0 h 3998207"/>
                  <a:gd name="connsiteX1" fmla="*/ 1503049 w 3188213"/>
                  <a:gd name="connsiteY1" fmla="*/ 0 h 3998207"/>
                  <a:gd name="connsiteX2" fmla="*/ 0 w 3188213"/>
                  <a:gd name="connsiteY2" fmla="*/ 2565924 h 3998207"/>
                  <a:gd name="connsiteX3" fmla="*/ 846171 w 3188213"/>
                  <a:gd name="connsiteY3" fmla="*/ 3998207 h 399820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3188213" h="3998207">
                    <a:moveTo>
                      <a:pt x="3188213" y="0"/>
                    </a:moveTo>
                    <a:lnTo>
                      <a:pt x="1503049" y="0"/>
                    </a:lnTo>
                    <a:lnTo>
                      <a:pt x="0" y="2565924"/>
                    </a:lnTo>
                    <a:lnTo>
                      <a:pt x="846171" y="3998207"/>
                    </a:lnTo>
                    <a:close/>
                  </a:path>
                </a:pathLst>
              </a:custGeom>
              <a:solidFill>
                <a:srgbClr val="F5A855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6858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350" b="0" i="0" u="none" strike="noStrike" kern="0" cap="none" spc="0" normalizeH="0" baseline="0" noProof="0">
                  <a:ln>
                    <a:noFill/>
                  </a:ln>
                  <a:solidFill>
                    <a:srgbClr val="F18C1B"/>
                  </a:solidFill>
                  <a:effectLst/>
                  <a:uLnTx/>
                  <a:uFillTx/>
                  <a:latin typeface="Calibri Light" panose="020F0302020204030204"/>
                  <a:ea typeface="微软雅黑 Light" panose="020B0502040204020203" charset="-122"/>
                  <a:cs typeface="+mn-cs"/>
                </a:endParaRPr>
              </a:p>
            </p:txBody>
          </p:sp>
        </p:grpSp>
        <p:sp>
          <p:nvSpPr>
            <p:cNvPr id="12" name="任意多边形 11"/>
            <p:cNvSpPr/>
            <p:nvPr/>
          </p:nvSpPr>
          <p:spPr>
            <a:xfrm>
              <a:off x="9171305" y="-121920"/>
              <a:ext cx="3015615" cy="7059295"/>
            </a:xfrm>
            <a:custGeom>
              <a:avLst/>
              <a:gdLst>
                <a:gd name="connisteX0" fmla="*/ 0 w 3015615"/>
                <a:gd name="connsiteY0" fmla="*/ 0 h 7059295"/>
                <a:gd name="connisteX1" fmla="*/ 2241550 w 3015615"/>
                <a:gd name="connsiteY1" fmla="*/ 3985260 h 7059295"/>
                <a:gd name="connisteX2" fmla="*/ 461645 w 3015615"/>
                <a:gd name="connsiteY2" fmla="*/ 7059295 h 7059295"/>
                <a:gd name="connisteX3" fmla="*/ 3015615 w 3015615"/>
                <a:gd name="connsiteY3" fmla="*/ 6990080 h 7059295"/>
                <a:gd name="connisteX4" fmla="*/ 2957830 w 3015615"/>
                <a:gd name="connsiteY4" fmla="*/ 34290 h 7059295"/>
                <a:gd name="connisteX5" fmla="*/ 0 w 3015615"/>
                <a:gd name="connsiteY5" fmla="*/ 0 h 7059295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</a:cxnLst>
              <a:rect l="l" t="t" r="r" b="b"/>
              <a:pathLst>
                <a:path w="3015615" h="7059295">
                  <a:moveTo>
                    <a:pt x="0" y="0"/>
                  </a:moveTo>
                  <a:lnTo>
                    <a:pt x="2241550" y="3985260"/>
                  </a:lnTo>
                  <a:lnTo>
                    <a:pt x="461645" y="7059295"/>
                  </a:lnTo>
                  <a:lnTo>
                    <a:pt x="3015615" y="6990080"/>
                  </a:lnTo>
                  <a:lnTo>
                    <a:pt x="2957830" y="3429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7" name="文本框 6"/>
          <p:cNvSpPr txBox="1"/>
          <p:nvPr/>
        </p:nvSpPr>
        <p:spPr>
          <a:xfrm>
            <a:off x="856615" y="2007870"/>
            <a:ext cx="4932045" cy="3051175"/>
          </a:xfrm>
          <a:prstGeom prst="rect">
            <a:avLst/>
          </a:prstGeom>
          <a:noFill/>
        </p:spPr>
        <p:txBody>
          <a:bodyPr wrap="square" rtlCol="0">
            <a:noAutofit/>
            <a:scene3d>
              <a:camera prst="orthographicFront"/>
              <a:lightRig rig="threePt" dir="t"/>
            </a:scene3d>
          </a:bodyPr>
          <a:lstStyle/>
          <a:p>
            <a:pPr algn="dist" defTabSz="685800"/>
            <a:r>
              <a:rPr lang="zh-CN" altLang="en-US" sz="8800" b="1" dirty="0">
                <a:gradFill>
                  <a:gsLst>
                    <a:gs pos="0">
                      <a:srgbClr val="DAB4A7"/>
                    </a:gs>
                    <a:gs pos="58000">
                      <a:srgbClr val="D1725E"/>
                    </a:gs>
                  </a:gsLst>
                  <a:lin scaled="1"/>
                </a:gradFill>
                <a:effectLst>
                  <a:reflection blurRad="6350" stA="53000" endA="300" endPos="35500" dir="5400000" sy="-90000" algn="bl" rotWithShape="0"/>
                </a:effectLst>
                <a:latin typeface="微软雅黑" panose="020B0503020204020204" charset="-122"/>
                <a:ea typeface="微软雅黑" panose="020B0503020204020204" charset="-122"/>
              </a:rPr>
              <a:t>祝各位</a:t>
            </a:r>
            <a:endParaRPr lang="zh-CN" altLang="en-US" sz="8800" b="1" dirty="0">
              <a:gradFill>
                <a:gsLst>
                  <a:gs pos="0">
                    <a:srgbClr val="DAB4A7"/>
                  </a:gs>
                  <a:gs pos="58000">
                    <a:srgbClr val="D1725E"/>
                  </a:gs>
                </a:gsLst>
                <a:lin scaled="1"/>
              </a:gradFill>
              <a:effectLst>
                <a:reflection blurRad="6350" stA="53000" endA="300" endPos="35500" dir="5400000" sy="-90000" algn="bl" rotWithShape="0"/>
              </a:effectLst>
              <a:latin typeface="微软雅黑" panose="020B0503020204020204" charset="-122"/>
              <a:ea typeface="微软雅黑" panose="020B0503020204020204" charset="-122"/>
            </a:endParaRPr>
          </a:p>
          <a:p>
            <a:pPr algn="dist" defTabSz="685800"/>
            <a:r>
              <a:rPr lang="zh-CN" altLang="en-US" sz="8800" b="1" dirty="0">
                <a:gradFill>
                  <a:gsLst>
                    <a:gs pos="0">
                      <a:srgbClr val="DAB4A7"/>
                    </a:gs>
                    <a:gs pos="58000">
                      <a:srgbClr val="D1725E"/>
                    </a:gs>
                  </a:gsLst>
                  <a:lin scaled="1"/>
                </a:gradFill>
                <a:effectLst>
                  <a:reflection blurRad="6350" stA="53000" endA="300" endPos="35500" dir="5400000" sy="-90000" algn="bl" rotWithShape="0"/>
                </a:effectLst>
                <a:latin typeface="微软雅黑" panose="020B0503020204020204" charset="-122"/>
                <a:ea typeface="微软雅黑" panose="020B0503020204020204" charset="-122"/>
              </a:rPr>
              <a:t>顺利</a:t>
            </a:r>
            <a:r>
              <a:rPr lang="zh-CN" altLang="en-US" sz="8800" b="1" dirty="0">
                <a:gradFill>
                  <a:gsLst>
                    <a:gs pos="0">
                      <a:srgbClr val="DAB4A7"/>
                    </a:gs>
                    <a:gs pos="58000">
                      <a:srgbClr val="D1725E"/>
                    </a:gs>
                  </a:gsLst>
                  <a:lin scaled="1"/>
                </a:gradFill>
                <a:effectLst>
                  <a:reflection blurRad="6350" stA="53000" endA="300" endPos="35500" dir="5400000" sy="-90000" algn="bl" rotWithShape="0"/>
                </a:effectLst>
                <a:latin typeface="微软雅黑" panose="020B0503020204020204" charset="-122"/>
                <a:ea typeface="微软雅黑" panose="020B0503020204020204" charset="-122"/>
              </a:rPr>
              <a:t>结题！</a:t>
            </a:r>
            <a:endParaRPr lang="zh-CN" altLang="en-US" sz="8800" b="1" dirty="0">
              <a:gradFill>
                <a:gsLst>
                  <a:gs pos="0">
                    <a:srgbClr val="DAB4A7"/>
                  </a:gs>
                  <a:gs pos="58000">
                    <a:srgbClr val="D1725E"/>
                  </a:gs>
                </a:gsLst>
                <a:lin scaled="1"/>
              </a:gradFill>
              <a:effectLst>
                <a:reflection blurRad="6350" stA="53000" endA="300" endPos="35500" dir="5400000" sy="-90000" algn="bl" rotWithShape="0"/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537200" y="5180965"/>
            <a:ext cx="214947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indent="0" fontAlgn="auto">
              <a:lnSpc>
                <a:spcPct val="150000"/>
              </a:lnSpc>
            </a:pPr>
            <a:r>
              <a:rPr lang="zh-CN" altLang="en-US" sz="20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阮文欣</a:t>
            </a:r>
            <a:endParaRPr lang="zh-CN" altLang="en-US" sz="20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indent="0" fontAlgn="auto">
              <a:lnSpc>
                <a:spcPct val="150000"/>
              </a:lnSpc>
            </a:pPr>
            <a:r>
              <a:rPr lang="en-US" altLang="zh-CN" sz="20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2024.3.17</a:t>
            </a:r>
            <a:endParaRPr lang="en-US" altLang="zh-CN" sz="20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F:\单璐辰的工作（大三起）\交大银杏拍照  单璐辰\DSC_0098.JPGDSC_0098"/>
          <p:cNvPicPr>
            <a:picLocks noChangeAspect="1"/>
          </p:cNvPicPr>
          <p:nvPr/>
        </p:nvPicPr>
        <p:blipFill>
          <a:blip r:embed="rId1">
            <a:lum bright="70000" contrast="-70000"/>
          </a:blip>
          <a:srcRect b="15966"/>
          <a:stretch>
            <a:fillRect/>
          </a:stretch>
        </p:blipFill>
        <p:spPr>
          <a:xfrm>
            <a:off x="61595" y="0"/>
            <a:ext cx="12191365" cy="6875145"/>
          </a:xfrm>
          <a:prstGeom prst="rect">
            <a:avLst/>
          </a:prstGeom>
          <a:effectLst>
            <a:softEdge rad="63500"/>
          </a:effectLst>
        </p:spPr>
      </p:pic>
      <p:sp>
        <p:nvSpPr>
          <p:cNvPr id="8" name="平行四边形 7"/>
          <p:cNvSpPr/>
          <p:nvPr/>
        </p:nvSpPr>
        <p:spPr>
          <a:xfrm>
            <a:off x="1215390" y="-635"/>
            <a:ext cx="3809365" cy="2482215"/>
          </a:xfrm>
          <a:prstGeom prst="parallelogram">
            <a:avLst>
              <a:gd name="adj" fmla="val 43138"/>
            </a:avLst>
          </a:prstGeom>
          <a:solidFill>
            <a:srgbClr val="FFC515">
              <a:alpha val="19000"/>
            </a:srgbClr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平行四边形 14"/>
          <p:cNvSpPr/>
          <p:nvPr/>
        </p:nvSpPr>
        <p:spPr>
          <a:xfrm>
            <a:off x="1068405" y="0"/>
            <a:ext cx="10015122" cy="6858000"/>
          </a:xfrm>
          <a:prstGeom prst="parallelogram">
            <a:avLst>
              <a:gd name="adj" fmla="val 38333"/>
            </a:avLst>
          </a:prstGeom>
          <a:solidFill>
            <a:schemeClr val="accent4">
              <a:lumMod val="60000"/>
              <a:lumOff val="40000"/>
              <a:alpha val="24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7" name="组合 6"/>
          <p:cNvGrpSpPr/>
          <p:nvPr/>
        </p:nvGrpSpPr>
        <p:grpSpPr>
          <a:xfrm rot="1800000">
            <a:off x="4464519" y="682775"/>
            <a:ext cx="3705726" cy="3637353"/>
            <a:chOff x="4243137" y="1556583"/>
            <a:chExt cx="3705726" cy="3637353"/>
          </a:xfrm>
        </p:grpSpPr>
        <p:sp>
          <p:nvSpPr>
            <p:cNvPr id="5" name="等腰三角形 4"/>
            <p:cNvSpPr/>
            <p:nvPr/>
          </p:nvSpPr>
          <p:spPr>
            <a:xfrm>
              <a:off x="4243137" y="1556583"/>
              <a:ext cx="3705726" cy="3194591"/>
            </a:xfrm>
            <a:prstGeom prst="triangle">
              <a:avLst/>
            </a:prstGeom>
            <a:solidFill>
              <a:srgbClr val="FE9B1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6" name="椭圆 5"/>
            <p:cNvSpPr/>
            <p:nvPr/>
          </p:nvSpPr>
          <p:spPr>
            <a:xfrm>
              <a:off x="4597667" y="2197270"/>
              <a:ext cx="2996666" cy="2996666"/>
            </a:xfrm>
            <a:prstGeom prst="ellipse">
              <a:avLst/>
            </a:prstGeom>
            <a:noFill/>
            <a:ln>
              <a:solidFill>
                <a:srgbClr val="F5C63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文本框 11"/>
          <p:cNvSpPr txBox="1"/>
          <p:nvPr/>
        </p:nvSpPr>
        <p:spPr>
          <a:xfrm>
            <a:off x="5682356" y="1847853"/>
            <a:ext cx="745717" cy="186204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1500" dirty="0">
                <a:solidFill>
                  <a:schemeClr val="bg1"/>
                </a:solidFill>
              </a:rPr>
              <a:t>1</a:t>
            </a:r>
            <a:endParaRPr lang="zh-CN" altLang="en-US" sz="11500" dirty="0">
              <a:solidFill>
                <a:schemeClr val="bg1"/>
              </a:solidFill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4028766" y="4766730"/>
            <a:ext cx="4094480" cy="7683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b="1" dirty="0">
                <a:solidFill>
                  <a:schemeClr val="tx1"/>
                </a:solidFill>
              </a:rPr>
              <a:t>大创的</a:t>
            </a:r>
            <a:r>
              <a:rPr lang="zh-CN" altLang="en-US" sz="4400" b="1" dirty="0">
                <a:solidFill>
                  <a:schemeClr val="tx1"/>
                </a:solidFill>
              </a:rPr>
              <a:t>实施过程</a:t>
            </a:r>
            <a:endParaRPr lang="zh-CN" altLang="en-US" sz="4400" b="1" dirty="0">
              <a:solidFill>
                <a:schemeClr val="tx1"/>
              </a:solidFill>
            </a:endParaRPr>
          </a:p>
        </p:txBody>
      </p:sp>
      <p:sp>
        <p:nvSpPr>
          <p:cNvPr id="3" name="平行四边形 2"/>
          <p:cNvSpPr/>
          <p:nvPr/>
        </p:nvSpPr>
        <p:spPr>
          <a:xfrm>
            <a:off x="1216025" y="-5715"/>
            <a:ext cx="2362200" cy="3858895"/>
          </a:xfrm>
          <a:prstGeom prst="parallelogram">
            <a:avLst>
              <a:gd name="adj" fmla="val 70945"/>
            </a:avLst>
          </a:prstGeom>
          <a:solidFill>
            <a:schemeClr val="accent2">
              <a:alpha val="74000"/>
            </a:schemeClr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平行四边形 3"/>
          <p:cNvSpPr/>
          <p:nvPr/>
        </p:nvSpPr>
        <p:spPr>
          <a:xfrm>
            <a:off x="8622665" y="3990340"/>
            <a:ext cx="2868295" cy="2867660"/>
          </a:xfrm>
          <a:prstGeom prst="parallelogram">
            <a:avLst>
              <a:gd name="adj" fmla="val 43866"/>
            </a:avLst>
          </a:prstGeom>
          <a:solidFill>
            <a:srgbClr val="F3A565">
              <a:alpha val="28000"/>
            </a:srgbClr>
          </a:solidFill>
          <a:ln>
            <a:noFill/>
          </a:ln>
        </p:spPr>
        <p:style>
          <a:lnRef idx="2">
            <a:schemeClr val="accent2">
              <a:shade val="50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C:\Users\ThinkPad\Desktop\能用2.jpg能用2"/>
          <p:cNvPicPr>
            <a:picLocks noChangeAspect="1"/>
          </p:cNvPicPr>
          <p:nvPr/>
        </p:nvPicPr>
        <p:blipFill>
          <a:blip r:embed="rId1">
            <a:lum bright="52000" contrast="-58000"/>
          </a:blip>
          <a:srcRect t="7870" b="12826"/>
          <a:stretch>
            <a:fillRect/>
          </a:stretch>
        </p:blipFill>
        <p:spPr>
          <a:xfrm>
            <a:off x="0" y="624205"/>
            <a:ext cx="12192000" cy="628967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619125" y="724535"/>
            <a:ext cx="10953750" cy="5784850"/>
          </a:xfrm>
          <a:prstGeom prst="rect">
            <a:avLst/>
          </a:prstGeom>
          <a:solidFill>
            <a:schemeClr val="lt1">
              <a:alpha val="70000"/>
            </a:schemeClr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" name="直接连接符 2"/>
          <p:cNvCxnSpPr/>
          <p:nvPr/>
        </p:nvCxnSpPr>
        <p:spPr>
          <a:xfrm>
            <a:off x="0" y="39303"/>
            <a:ext cx="12192000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0" y="602917"/>
            <a:ext cx="12192000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6"/>
          <p:cNvGrpSpPr/>
          <p:nvPr/>
        </p:nvGrpSpPr>
        <p:grpSpPr>
          <a:xfrm>
            <a:off x="0" y="90170"/>
            <a:ext cx="6617970" cy="904875"/>
            <a:chOff x="0" y="182880"/>
            <a:chExt cx="6207760" cy="467044"/>
          </a:xfrm>
        </p:grpSpPr>
        <p:sp>
          <p:nvSpPr>
            <p:cNvPr id="10" name="矩形 9"/>
            <p:cNvSpPr/>
            <p:nvPr/>
          </p:nvSpPr>
          <p:spPr>
            <a:xfrm>
              <a:off x="0" y="322874"/>
              <a:ext cx="5042340" cy="327050"/>
            </a:xfrm>
            <a:prstGeom prst="rect">
              <a:avLst/>
            </a:prstGeom>
            <a:solidFill>
              <a:srgbClr val="FFA415">
                <a:alpha val="6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0" y="182880"/>
              <a:ext cx="6015789" cy="327259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等腰三角形 5"/>
            <p:cNvSpPr/>
            <p:nvPr/>
          </p:nvSpPr>
          <p:spPr>
            <a:xfrm rot="10800000" flipH="1">
              <a:off x="6015789" y="182880"/>
              <a:ext cx="191971" cy="327259"/>
            </a:xfrm>
            <a:prstGeom prst="triangle">
              <a:avLst>
                <a:gd name="adj" fmla="val 0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矩形 8"/>
          <p:cNvSpPr/>
          <p:nvPr/>
        </p:nvSpPr>
        <p:spPr>
          <a:xfrm>
            <a:off x="732155" y="177165"/>
            <a:ext cx="4962525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</a:rPr>
              <a:t>第一部分 </a:t>
            </a:r>
            <a:r>
              <a:rPr lang="en-US" altLang="zh-CN" sz="2400" dirty="0">
                <a:solidFill>
                  <a:schemeClr val="bg1"/>
                </a:solidFill>
              </a:rPr>
              <a:t>| </a:t>
            </a:r>
            <a:r>
              <a:rPr lang="zh-CN" altLang="en-US" sz="2400" dirty="0">
                <a:solidFill>
                  <a:schemeClr val="bg1"/>
                </a:solidFill>
              </a:rPr>
              <a:t>大创的实施</a:t>
            </a:r>
            <a:r>
              <a:rPr lang="zh-CN" altLang="en-US" sz="2400" dirty="0">
                <a:solidFill>
                  <a:schemeClr val="bg1"/>
                </a:solidFill>
              </a:rPr>
              <a:t>过程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11" name="等腰三角形 10"/>
          <p:cNvSpPr/>
          <p:nvPr/>
        </p:nvSpPr>
        <p:spPr>
          <a:xfrm rot="5400000">
            <a:off x="192552" y="275890"/>
            <a:ext cx="305471" cy="263337"/>
          </a:xfrm>
          <a:prstGeom prst="triangle">
            <a:avLst/>
          </a:prstGeom>
          <a:solidFill>
            <a:srgbClr val="F5C6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2" name="文本框 11"/>
          <p:cNvSpPr txBox="1"/>
          <p:nvPr/>
        </p:nvSpPr>
        <p:spPr>
          <a:xfrm>
            <a:off x="2485390" y="1228725"/>
            <a:ext cx="7220585" cy="166497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800">
                <a:latin typeface="黑体" panose="02010609060101010101" charset="-122"/>
                <a:ea typeface="黑体" panose="02010609060101010101" charset="-122"/>
              </a:rPr>
              <a:t>基于视觉图像的社交网络欺凌图像检测</a:t>
            </a:r>
            <a:r>
              <a:rPr lang="zh-CN" altLang="en-US" sz="2800">
                <a:highlight>
                  <a:srgbClr val="FFFF00"/>
                </a:highlight>
                <a:latin typeface="黑体" panose="02010609060101010101" charset="-122"/>
                <a:ea typeface="黑体" panose="02010609060101010101" charset="-122"/>
              </a:rPr>
              <a:t>软件</a:t>
            </a:r>
            <a:endParaRPr lang="zh-CN" altLang="en-US" sz="2800">
              <a:highlight>
                <a:srgbClr val="FFFF00"/>
              </a:highlight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417955" y="1888490"/>
            <a:ext cx="9940290" cy="49695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marL="342900" indent="-342900" fontAlgn="auto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</a:rPr>
              <a:t>研究背景</a:t>
            </a:r>
            <a:endParaRPr lang="zh-CN" altLang="en-US" sz="2000" b="1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  <a:buFont typeface="Wingdings" panose="05000000000000000000" charset="0"/>
              <a:buNone/>
            </a:pP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网络欺凌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</a:rPr>
              <a:t>问题始终困扰着当今的网络用户，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这个问题涉及到犯罪者利用基于互联网的技术，通过分享与网络欺凌相关的内容来欺凌受害者。目前的研究大多集中于理解文本内容，忽略了在网络欺凌中对视觉内容的滥用，本项目力求设计基于</a:t>
            </a:r>
            <a:r>
              <a:rPr lang="zh-CN" altLang="en-US" sz="2000">
                <a:highlight>
                  <a:srgbClr val="FFFF00"/>
                </a:highlight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视觉图像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的社交网络欺凌图像检测软件。</a:t>
            </a: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342900" indent="-342900">
              <a:buFont typeface="Wingdings" panose="05000000000000000000" charset="0"/>
              <a:buChar char="Ø"/>
            </a:pPr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marL="342900" indent="-342900" fontAlgn="auto">
              <a:lnSpc>
                <a:spcPct val="150000"/>
              </a:lnSpc>
              <a:buFont typeface="Wingdings" panose="05000000000000000000" charset="0"/>
              <a:buChar char="Ø"/>
            </a:pPr>
            <a:r>
              <a:rPr lang="zh-CN" altLang="en-US" sz="2000" b="1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应用场景</a:t>
            </a:r>
            <a:endParaRPr lang="zh-CN" altLang="en-US" sz="2000" b="1">
              <a:latin typeface="宋体" panose="02010600030101010101" pitchFamily="2" charset="-122"/>
              <a:ea typeface="宋体" panose="02010600030101010101" pitchFamily="2" charset="-122"/>
              <a:sym typeface="+mn-ea"/>
            </a:endParaRPr>
          </a:p>
          <a:p>
            <a:pPr indent="0" fontAlgn="auto">
              <a:lnSpc>
                <a:spcPct val="150000"/>
              </a:lnSpc>
              <a:buFont typeface="Wingdings" panose="05000000000000000000" charset="0"/>
              <a:buNone/>
            </a:pPr>
            <a:r>
              <a:rPr lang="en-US" altLang="zh-CN" sz="20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    </a:t>
            </a:r>
            <a:r>
              <a:rPr lang="zh-CN" altLang="en-US" sz="200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抽查或者维护网站的安全性，</a:t>
            </a:r>
            <a:r>
              <a:rPr lang="zh-CN" altLang="en-US" sz="200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用户可在前端输入待检测网站的网址，抓取该网站中的图片资源与相关文字并且显示出来，同时自动运行检测程序，筛选欺凌图像并且予以警告。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indent="0" fontAlgn="auto">
              <a:lnSpc>
                <a:spcPct val="150000"/>
              </a:lnSpc>
            </a:pPr>
            <a:endParaRPr lang="zh-CN" altLang="en-US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C:\Users\ThinkPad\Desktop\能用2.jpg能用2"/>
          <p:cNvPicPr>
            <a:picLocks noChangeAspect="1"/>
          </p:cNvPicPr>
          <p:nvPr/>
        </p:nvPicPr>
        <p:blipFill>
          <a:blip r:embed="rId1">
            <a:lum bright="52000" contrast="-58000"/>
          </a:blip>
          <a:srcRect t="7870" b="12826"/>
          <a:stretch>
            <a:fillRect/>
          </a:stretch>
        </p:blipFill>
        <p:spPr>
          <a:xfrm>
            <a:off x="0" y="624205"/>
            <a:ext cx="12192000" cy="628967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619125" y="724535"/>
            <a:ext cx="10953750" cy="5784850"/>
          </a:xfrm>
          <a:prstGeom prst="rect">
            <a:avLst/>
          </a:prstGeom>
          <a:solidFill>
            <a:schemeClr val="lt1">
              <a:alpha val="70000"/>
            </a:schemeClr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" name="直接连接符 2"/>
          <p:cNvCxnSpPr/>
          <p:nvPr/>
        </p:nvCxnSpPr>
        <p:spPr>
          <a:xfrm>
            <a:off x="0" y="39303"/>
            <a:ext cx="12192000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0" y="602917"/>
            <a:ext cx="12192000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6"/>
          <p:cNvGrpSpPr/>
          <p:nvPr/>
        </p:nvGrpSpPr>
        <p:grpSpPr>
          <a:xfrm>
            <a:off x="0" y="90170"/>
            <a:ext cx="6617970" cy="904875"/>
            <a:chOff x="0" y="182880"/>
            <a:chExt cx="6207760" cy="467044"/>
          </a:xfrm>
        </p:grpSpPr>
        <p:sp>
          <p:nvSpPr>
            <p:cNvPr id="10" name="矩形 9"/>
            <p:cNvSpPr/>
            <p:nvPr/>
          </p:nvSpPr>
          <p:spPr>
            <a:xfrm>
              <a:off x="0" y="322874"/>
              <a:ext cx="5042340" cy="327050"/>
            </a:xfrm>
            <a:prstGeom prst="rect">
              <a:avLst/>
            </a:prstGeom>
            <a:solidFill>
              <a:srgbClr val="FFA415">
                <a:alpha val="6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0" y="182880"/>
              <a:ext cx="6015789" cy="327259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等腰三角形 5"/>
            <p:cNvSpPr/>
            <p:nvPr/>
          </p:nvSpPr>
          <p:spPr>
            <a:xfrm rot="10800000" flipH="1">
              <a:off x="6015789" y="182880"/>
              <a:ext cx="191971" cy="327259"/>
            </a:xfrm>
            <a:prstGeom prst="triangle">
              <a:avLst>
                <a:gd name="adj" fmla="val 0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矩形 8"/>
          <p:cNvSpPr/>
          <p:nvPr/>
        </p:nvSpPr>
        <p:spPr>
          <a:xfrm>
            <a:off x="732155" y="177165"/>
            <a:ext cx="4962525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</a:rPr>
              <a:t>第一部分 </a:t>
            </a:r>
            <a:r>
              <a:rPr lang="en-US" altLang="zh-CN" sz="2400" dirty="0">
                <a:solidFill>
                  <a:schemeClr val="bg1"/>
                </a:solidFill>
              </a:rPr>
              <a:t>| </a:t>
            </a:r>
            <a:r>
              <a:rPr lang="zh-CN" altLang="en-US" sz="2400" dirty="0">
                <a:solidFill>
                  <a:schemeClr val="bg1"/>
                </a:solidFill>
              </a:rPr>
              <a:t>大创的实施</a:t>
            </a:r>
            <a:r>
              <a:rPr lang="zh-CN" altLang="en-US" sz="2400" dirty="0">
                <a:solidFill>
                  <a:schemeClr val="bg1"/>
                </a:solidFill>
              </a:rPr>
              <a:t>过程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11" name="等腰三角形 10"/>
          <p:cNvSpPr/>
          <p:nvPr/>
        </p:nvSpPr>
        <p:spPr>
          <a:xfrm rot="5400000">
            <a:off x="192552" y="275890"/>
            <a:ext cx="305471" cy="263337"/>
          </a:xfrm>
          <a:prstGeom prst="triangle">
            <a:avLst/>
          </a:prstGeom>
          <a:solidFill>
            <a:srgbClr val="F5C6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15" name="图片 14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59385" y="1866265"/>
            <a:ext cx="11872595" cy="4873625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4433570" y="1246505"/>
            <a:ext cx="33242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800">
                <a:latin typeface="黑体" panose="02010609060101010101" charset="-122"/>
                <a:ea typeface="黑体" panose="02010609060101010101" charset="-122"/>
              </a:rPr>
              <a:t>工作完成进度图</a:t>
            </a:r>
            <a:endParaRPr lang="zh-CN" altLang="en-US" sz="280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C:\Users\ThinkPad\Desktop\能用2.jpg能用2"/>
          <p:cNvPicPr>
            <a:picLocks noChangeAspect="1"/>
          </p:cNvPicPr>
          <p:nvPr/>
        </p:nvPicPr>
        <p:blipFill>
          <a:blip r:embed="rId1">
            <a:lum bright="52000" contrast="-58000"/>
          </a:blip>
          <a:srcRect t="7870" b="12826"/>
          <a:stretch>
            <a:fillRect/>
          </a:stretch>
        </p:blipFill>
        <p:spPr>
          <a:xfrm>
            <a:off x="0" y="624205"/>
            <a:ext cx="12192000" cy="628967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619125" y="724535"/>
            <a:ext cx="10953750" cy="5784850"/>
          </a:xfrm>
          <a:prstGeom prst="rect">
            <a:avLst/>
          </a:prstGeom>
          <a:solidFill>
            <a:schemeClr val="lt1">
              <a:alpha val="70000"/>
            </a:schemeClr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" name="直接连接符 2"/>
          <p:cNvCxnSpPr/>
          <p:nvPr/>
        </p:nvCxnSpPr>
        <p:spPr>
          <a:xfrm>
            <a:off x="0" y="39303"/>
            <a:ext cx="12192000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0" y="602917"/>
            <a:ext cx="12192000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6"/>
          <p:cNvGrpSpPr/>
          <p:nvPr/>
        </p:nvGrpSpPr>
        <p:grpSpPr>
          <a:xfrm>
            <a:off x="0" y="90170"/>
            <a:ext cx="6617970" cy="904875"/>
            <a:chOff x="0" y="182880"/>
            <a:chExt cx="6207760" cy="467044"/>
          </a:xfrm>
        </p:grpSpPr>
        <p:sp>
          <p:nvSpPr>
            <p:cNvPr id="10" name="矩形 9"/>
            <p:cNvSpPr/>
            <p:nvPr/>
          </p:nvSpPr>
          <p:spPr>
            <a:xfrm>
              <a:off x="0" y="322874"/>
              <a:ext cx="5042340" cy="327050"/>
            </a:xfrm>
            <a:prstGeom prst="rect">
              <a:avLst/>
            </a:prstGeom>
            <a:solidFill>
              <a:srgbClr val="FFA415">
                <a:alpha val="6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0" y="182880"/>
              <a:ext cx="6015789" cy="327259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等腰三角形 5"/>
            <p:cNvSpPr/>
            <p:nvPr/>
          </p:nvSpPr>
          <p:spPr>
            <a:xfrm rot="10800000" flipH="1">
              <a:off x="6015789" y="182880"/>
              <a:ext cx="191971" cy="327259"/>
            </a:xfrm>
            <a:prstGeom prst="triangle">
              <a:avLst>
                <a:gd name="adj" fmla="val 0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矩形 8"/>
          <p:cNvSpPr/>
          <p:nvPr/>
        </p:nvSpPr>
        <p:spPr>
          <a:xfrm>
            <a:off x="732155" y="177165"/>
            <a:ext cx="4962525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</a:rPr>
              <a:t>第一部分 </a:t>
            </a:r>
            <a:r>
              <a:rPr lang="en-US" altLang="zh-CN" sz="2400" dirty="0">
                <a:solidFill>
                  <a:schemeClr val="bg1"/>
                </a:solidFill>
              </a:rPr>
              <a:t>| </a:t>
            </a:r>
            <a:r>
              <a:rPr lang="zh-CN" altLang="en-US" sz="2400" dirty="0">
                <a:solidFill>
                  <a:schemeClr val="bg1"/>
                </a:solidFill>
              </a:rPr>
              <a:t>大创的实施</a:t>
            </a:r>
            <a:r>
              <a:rPr lang="zh-CN" altLang="en-US" sz="2400" dirty="0">
                <a:solidFill>
                  <a:schemeClr val="bg1"/>
                </a:solidFill>
              </a:rPr>
              <a:t>过程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11" name="等腰三角形 10"/>
          <p:cNvSpPr/>
          <p:nvPr/>
        </p:nvSpPr>
        <p:spPr>
          <a:xfrm rot="5400000">
            <a:off x="192552" y="275890"/>
            <a:ext cx="305471" cy="263337"/>
          </a:xfrm>
          <a:prstGeom prst="triangle">
            <a:avLst/>
          </a:prstGeom>
          <a:solidFill>
            <a:srgbClr val="F5C6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6" name="文本框 15"/>
          <p:cNvSpPr txBox="1"/>
          <p:nvPr/>
        </p:nvSpPr>
        <p:spPr>
          <a:xfrm>
            <a:off x="4433570" y="871855"/>
            <a:ext cx="3324225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800">
                <a:latin typeface="黑体" panose="02010609060101010101" charset="-122"/>
                <a:ea typeface="黑体" panose="02010609060101010101" charset="-122"/>
              </a:rPr>
              <a:t>前端设计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</a:rPr>
              <a:t> </a:t>
            </a:r>
            <a:endParaRPr lang="en-US" altLang="zh-CN" sz="2800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80645" y="1628140"/>
            <a:ext cx="4789170" cy="3598545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13" name="图片 12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5375275" y="1628140"/>
            <a:ext cx="6396355" cy="359854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4" name="文本框 13"/>
          <p:cNvSpPr txBox="1"/>
          <p:nvPr/>
        </p:nvSpPr>
        <p:spPr>
          <a:xfrm>
            <a:off x="1638300" y="5481955"/>
            <a:ext cx="183959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/>
              <a:t>主页面</a:t>
            </a:r>
            <a:endParaRPr lang="zh-CN" altLang="en-US" b="1"/>
          </a:p>
        </p:txBody>
      </p:sp>
      <p:sp>
        <p:nvSpPr>
          <p:cNvPr id="17" name="文本框 16"/>
          <p:cNvSpPr txBox="1"/>
          <p:nvPr/>
        </p:nvSpPr>
        <p:spPr>
          <a:xfrm>
            <a:off x="7849870" y="5454650"/>
            <a:ext cx="146621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b="1"/>
              <a:t>展示页面</a:t>
            </a:r>
            <a:endParaRPr lang="zh-CN" altLang="en-US" b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C:\Users\ThinkPad\Desktop\能用2.jpg能用2"/>
          <p:cNvPicPr>
            <a:picLocks noChangeAspect="1"/>
          </p:cNvPicPr>
          <p:nvPr/>
        </p:nvPicPr>
        <p:blipFill>
          <a:blip r:embed="rId1">
            <a:lum bright="52000" contrast="-58000"/>
          </a:blip>
          <a:srcRect t="7870" b="12826"/>
          <a:stretch>
            <a:fillRect/>
          </a:stretch>
        </p:blipFill>
        <p:spPr>
          <a:xfrm>
            <a:off x="0" y="624205"/>
            <a:ext cx="12192000" cy="628967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619125" y="724535"/>
            <a:ext cx="10953750" cy="5784850"/>
          </a:xfrm>
          <a:prstGeom prst="rect">
            <a:avLst/>
          </a:prstGeom>
          <a:solidFill>
            <a:schemeClr val="lt1">
              <a:alpha val="70000"/>
            </a:schemeClr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" name="直接连接符 2"/>
          <p:cNvCxnSpPr/>
          <p:nvPr/>
        </p:nvCxnSpPr>
        <p:spPr>
          <a:xfrm>
            <a:off x="0" y="39303"/>
            <a:ext cx="12192000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0" y="602917"/>
            <a:ext cx="12192000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6"/>
          <p:cNvGrpSpPr/>
          <p:nvPr/>
        </p:nvGrpSpPr>
        <p:grpSpPr>
          <a:xfrm>
            <a:off x="0" y="90170"/>
            <a:ext cx="6617970" cy="904875"/>
            <a:chOff x="0" y="182880"/>
            <a:chExt cx="6207760" cy="467044"/>
          </a:xfrm>
        </p:grpSpPr>
        <p:sp>
          <p:nvSpPr>
            <p:cNvPr id="10" name="矩形 9"/>
            <p:cNvSpPr/>
            <p:nvPr/>
          </p:nvSpPr>
          <p:spPr>
            <a:xfrm>
              <a:off x="0" y="322874"/>
              <a:ext cx="5042340" cy="327050"/>
            </a:xfrm>
            <a:prstGeom prst="rect">
              <a:avLst/>
            </a:prstGeom>
            <a:solidFill>
              <a:srgbClr val="FFA415">
                <a:alpha val="6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0" y="182880"/>
              <a:ext cx="6015789" cy="327259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等腰三角形 5"/>
            <p:cNvSpPr/>
            <p:nvPr/>
          </p:nvSpPr>
          <p:spPr>
            <a:xfrm rot="10800000" flipH="1">
              <a:off x="6015789" y="182880"/>
              <a:ext cx="191971" cy="327259"/>
            </a:xfrm>
            <a:prstGeom prst="triangle">
              <a:avLst>
                <a:gd name="adj" fmla="val 0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矩形 8"/>
          <p:cNvSpPr/>
          <p:nvPr/>
        </p:nvSpPr>
        <p:spPr>
          <a:xfrm>
            <a:off x="732155" y="177165"/>
            <a:ext cx="4962525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</a:rPr>
              <a:t>第一部分 </a:t>
            </a:r>
            <a:r>
              <a:rPr lang="en-US" altLang="zh-CN" sz="2400" dirty="0">
                <a:solidFill>
                  <a:schemeClr val="bg1"/>
                </a:solidFill>
              </a:rPr>
              <a:t>| </a:t>
            </a:r>
            <a:r>
              <a:rPr lang="zh-CN" altLang="en-US" sz="2400" dirty="0">
                <a:solidFill>
                  <a:schemeClr val="bg1"/>
                </a:solidFill>
              </a:rPr>
              <a:t>大创的实施</a:t>
            </a:r>
            <a:r>
              <a:rPr lang="zh-CN" altLang="en-US" sz="2400" dirty="0">
                <a:solidFill>
                  <a:schemeClr val="bg1"/>
                </a:solidFill>
              </a:rPr>
              <a:t>过程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11" name="等腰三角形 10"/>
          <p:cNvSpPr/>
          <p:nvPr/>
        </p:nvSpPr>
        <p:spPr>
          <a:xfrm rot="5400000">
            <a:off x="192552" y="275890"/>
            <a:ext cx="305471" cy="263337"/>
          </a:xfrm>
          <a:prstGeom prst="triangle">
            <a:avLst/>
          </a:prstGeom>
          <a:solidFill>
            <a:srgbClr val="F5C6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pic>
        <p:nvPicPr>
          <p:cNvPr id="12" name="图片 11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677160" y="1316990"/>
            <a:ext cx="6961505" cy="391604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13" name="文本框 12"/>
          <p:cNvSpPr txBox="1"/>
          <p:nvPr/>
        </p:nvSpPr>
        <p:spPr>
          <a:xfrm>
            <a:off x="4970145" y="5618480"/>
            <a:ext cx="2376170" cy="52705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b="1"/>
              <a:t>检测结果页面</a:t>
            </a:r>
            <a:endParaRPr lang="zh-CN" altLang="en-US" b="1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C:\Users\ThinkPad\Desktop\能用2.jpg能用2"/>
          <p:cNvPicPr>
            <a:picLocks noChangeAspect="1"/>
          </p:cNvPicPr>
          <p:nvPr/>
        </p:nvPicPr>
        <p:blipFill>
          <a:blip r:embed="rId1">
            <a:lum bright="52000" contrast="-58000"/>
          </a:blip>
          <a:srcRect t="7870" b="12826"/>
          <a:stretch>
            <a:fillRect/>
          </a:stretch>
        </p:blipFill>
        <p:spPr>
          <a:xfrm>
            <a:off x="0" y="624205"/>
            <a:ext cx="12192000" cy="628967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619125" y="724535"/>
            <a:ext cx="10953750" cy="5784850"/>
          </a:xfrm>
          <a:prstGeom prst="rect">
            <a:avLst/>
          </a:prstGeom>
          <a:solidFill>
            <a:schemeClr val="lt1">
              <a:alpha val="70000"/>
            </a:schemeClr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" name="直接连接符 2"/>
          <p:cNvCxnSpPr/>
          <p:nvPr/>
        </p:nvCxnSpPr>
        <p:spPr>
          <a:xfrm>
            <a:off x="0" y="39303"/>
            <a:ext cx="12192000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0" y="602917"/>
            <a:ext cx="12192000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6"/>
          <p:cNvGrpSpPr/>
          <p:nvPr/>
        </p:nvGrpSpPr>
        <p:grpSpPr>
          <a:xfrm>
            <a:off x="0" y="90170"/>
            <a:ext cx="6617970" cy="904875"/>
            <a:chOff x="0" y="182880"/>
            <a:chExt cx="6207760" cy="467044"/>
          </a:xfrm>
        </p:grpSpPr>
        <p:sp>
          <p:nvSpPr>
            <p:cNvPr id="10" name="矩形 9"/>
            <p:cNvSpPr/>
            <p:nvPr/>
          </p:nvSpPr>
          <p:spPr>
            <a:xfrm>
              <a:off x="0" y="322874"/>
              <a:ext cx="5042340" cy="327050"/>
            </a:xfrm>
            <a:prstGeom prst="rect">
              <a:avLst/>
            </a:prstGeom>
            <a:solidFill>
              <a:srgbClr val="FFA415">
                <a:alpha val="6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0" y="182880"/>
              <a:ext cx="6015789" cy="327259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等腰三角形 5"/>
            <p:cNvSpPr/>
            <p:nvPr/>
          </p:nvSpPr>
          <p:spPr>
            <a:xfrm rot="10800000" flipH="1">
              <a:off x="6015789" y="182880"/>
              <a:ext cx="191971" cy="327259"/>
            </a:xfrm>
            <a:prstGeom prst="triangle">
              <a:avLst>
                <a:gd name="adj" fmla="val 0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矩形 8"/>
          <p:cNvSpPr/>
          <p:nvPr/>
        </p:nvSpPr>
        <p:spPr>
          <a:xfrm>
            <a:off x="732155" y="177165"/>
            <a:ext cx="4962525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</a:rPr>
              <a:t>第一部分 </a:t>
            </a:r>
            <a:r>
              <a:rPr lang="en-US" altLang="zh-CN" sz="2400" dirty="0">
                <a:solidFill>
                  <a:schemeClr val="bg1"/>
                </a:solidFill>
              </a:rPr>
              <a:t>| </a:t>
            </a:r>
            <a:r>
              <a:rPr lang="zh-CN" altLang="en-US" sz="2400" dirty="0">
                <a:solidFill>
                  <a:schemeClr val="bg1"/>
                </a:solidFill>
              </a:rPr>
              <a:t>大创的实施</a:t>
            </a:r>
            <a:r>
              <a:rPr lang="zh-CN" altLang="en-US" sz="2400" dirty="0">
                <a:solidFill>
                  <a:schemeClr val="bg1"/>
                </a:solidFill>
              </a:rPr>
              <a:t>过程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11" name="等腰三角形 10"/>
          <p:cNvSpPr/>
          <p:nvPr/>
        </p:nvSpPr>
        <p:spPr>
          <a:xfrm rot="5400000">
            <a:off x="192552" y="275890"/>
            <a:ext cx="305471" cy="263337"/>
          </a:xfrm>
          <a:prstGeom prst="triangle">
            <a:avLst/>
          </a:prstGeom>
          <a:solidFill>
            <a:srgbClr val="F5C6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4" name="文本框 13"/>
          <p:cNvSpPr txBox="1"/>
          <p:nvPr/>
        </p:nvSpPr>
        <p:spPr>
          <a:xfrm>
            <a:off x="4438650" y="1165860"/>
            <a:ext cx="33153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400">
                <a:latin typeface="黑体" panose="02010609060101010101" charset="-122"/>
                <a:ea typeface="黑体" panose="02010609060101010101" charset="-122"/>
              </a:rPr>
              <a:t>研究成果</a:t>
            </a:r>
            <a:endParaRPr lang="zh-CN" altLang="en-US" sz="24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32155" y="2067560"/>
            <a:ext cx="5312410" cy="8350885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pPr>
              <a:lnSpc>
                <a:spcPct val="150000"/>
              </a:lnSpc>
            </a:pP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使用三方检测综合判断图片是否具有欺凌性质。</a:t>
            </a:r>
            <a:endParaRPr lang="en-US" altLang="zh-CN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</a:t>
            </a:r>
            <a:r>
              <a:rPr lang="en-US" altLang="zh-CN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Yolov5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负责检测特征手势或物品等</a:t>
            </a:r>
            <a:endParaRPr lang="en-US" altLang="zh-CN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en-US" altLang="zh-CN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</a:t>
            </a:r>
            <a:r>
              <a:rPr lang="en-US" altLang="zh-CN" b="1" dirty="0" err="1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openface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负责检测人物表情与情绪</a:t>
            </a:r>
            <a:endParaRPr lang="en-US" altLang="zh-CN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</a:t>
            </a:r>
            <a:r>
              <a:rPr lang="zh-CN" altLang="en-US" b="1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多模态模型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负责结合图片与文字两种模态判断在</a:t>
            </a:r>
            <a:r>
              <a:rPr lang="zh-CN" altLang="en-US" dirty="0">
                <a:highlight>
                  <a:srgbClr val="FFFF00"/>
                </a:highligh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不同语境（欺凌和非欺凌）</a:t>
            </a: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下图片是否依然符合欺凌标准。</a:t>
            </a:r>
            <a:endParaRPr lang="en-US" altLang="zh-CN" dirty="0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  <a:p>
            <a:pPr>
              <a:lnSpc>
                <a:spcPct val="150000"/>
              </a:lnSpc>
            </a:pPr>
            <a:r>
              <a:rPr lang="zh-CN" altLang="en-US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    最终得到研究成果如右图所示：</a:t>
            </a:r>
            <a:endParaRPr lang="zh-CN" altLang="en-US">
              <a:latin typeface="宋体" panose="02010600030101010101" pitchFamily="2" charset="-122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6044565" y="2298700"/>
            <a:ext cx="5626735" cy="23545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C:\Users\ThinkPad\Desktop\能用2.jpg能用2"/>
          <p:cNvPicPr>
            <a:picLocks noChangeAspect="1"/>
          </p:cNvPicPr>
          <p:nvPr/>
        </p:nvPicPr>
        <p:blipFill>
          <a:blip r:embed="rId1">
            <a:lum bright="52000" contrast="-58000"/>
          </a:blip>
          <a:srcRect t="7870" b="12826"/>
          <a:stretch>
            <a:fillRect/>
          </a:stretch>
        </p:blipFill>
        <p:spPr>
          <a:xfrm>
            <a:off x="0" y="624205"/>
            <a:ext cx="12192000" cy="6289675"/>
          </a:xfrm>
          <a:prstGeom prst="rect">
            <a:avLst/>
          </a:prstGeom>
        </p:spPr>
      </p:pic>
      <p:sp>
        <p:nvSpPr>
          <p:cNvPr id="8" name="矩形 7"/>
          <p:cNvSpPr/>
          <p:nvPr/>
        </p:nvSpPr>
        <p:spPr>
          <a:xfrm>
            <a:off x="619125" y="724535"/>
            <a:ext cx="10953750" cy="5784850"/>
          </a:xfrm>
          <a:prstGeom prst="rect">
            <a:avLst/>
          </a:prstGeom>
          <a:solidFill>
            <a:schemeClr val="lt1">
              <a:alpha val="70000"/>
            </a:schemeClr>
          </a:solidFill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3" name="直接连接符 2"/>
          <p:cNvCxnSpPr/>
          <p:nvPr/>
        </p:nvCxnSpPr>
        <p:spPr>
          <a:xfrm>
            <a:off x="0" y="39303"/>
            <a:ext cx="12192000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 3"/>
          <p:cNvCxnSpPr/>
          <p:nvPr/>
        </p:nvCxnSpPr>
        <p:spPr>
          <a:xfrm>
            <a:off x="0" y="602917"/>
            <a:ext cx="12192000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6"/>
          <p:cNvGrpSpPr/>
          <p:nvPr/>
        </p:nvGrpSpPr>
        <p:grpSpPr>
          <a:xfrm>
            <a:off x="0" y="90170"/>
            <a:ext cx="6617970" cy="904875"/>
            <a:chOff x="0" y="182880"/>
            <a:chExt cx="6207760" cy="467044"/>
          </a:xfrm>
        </p:grpSpPr>
        <p:sp>
          <p:nvSpPr>
            <p:cNvPr id="10" name="矩形 9"/>
            <p:cNvSpPr/>
            <p:nvPr/>
          </p:nvSpPr>
          <p:spPr>
            <a:xfrm>
              <a:off x="0" y="322874"/>
              <a:ext cx="5042340" cy="327050"/>
            </a:xfrm>
            <a:prstGeom prst="rect">
              <a:avLst/>
            </a:prstGeom>
            <a:solidFill>
              <a:srgbClr val="FFA415">
                <a:alpha val="6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 4"/>
            <p:cNvSpPr/>
            <p:nvPr/>
          </p:nvSpPr>
          <p:spPr>
            <a:xfrm>
              <a:off x="0" y="182880"/>
              <a:ext cx="6015789" cy="327259"/>
            </a:xfrm>
            <a:prstGeom prst="rect">
              <a:avLst/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等腰三角形 5"/>
            <p:cNvSpPr/>
            <p:nvPr/>
          </p:nvSpPr>
          <p:spPr>
            <a:xfrm rot="10800000" flipH="1">
              <a:off x="6015789" y="182880"/>
              <a:ext cx="191971" cy="327259"/>
            </a:xfrm>
            <a:prstGeom prst="triangle">
              <a:avLst>
                <a:gd name="adj" fmla="val 0"/>
              </a:avLst>
            </a:pr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矩形 8"/>
          <p:cNvSpPr/>
          <p:nvPr/>
        </p:nvSpPr>
        <p:spPr>
          <a:xfrm>
            <a:off x="732155" y="177165"/>
            <a:ext cx="4962525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chemeClr val="bg1"/>
                </a:solidFill>
              </a:rPr>
              <a:t>第一部分 </a:t>
            </a:r>
            <a:r>
              <a:rPr lang="en-US" altLang="zh-CN" sz="2400" dirty="0">
                <a:solidFill>
                  <a:schemeClr val="bg1"/>
                </a:solidFill>
              </a:rPr>
              <a:t>| </a:t>
            </a:r>
            <a:r>
              <a:rPr lang="zh-CN" altLang="en-US" sz="2400" dirty="0">
                <a:solidFill>
                  <a:schemeClr val="bg1"/>
                </a:solidFill>
              </a:rPr>
              <a:t>大创的实施</a:t>
            </a:r>
            <a:r>
              <a:rPr lang="zh-CN" altLang="en-US" sz="2400" dirty="0">
                <a:solidFill>
                  <a:schemeClr val="bg1"/>
                </a:solidFill>
              </a:rPr>
              <a:t>过程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11" name="等腰三角形 10"/>
          <p:cNvSpPr/>
          <p:nvPr/>
        </p:nvSpPr>
        <p:spPr>
          <a:xfrm rot="5400000">
            <a:off x="192552" y="275890"/>
            <a:ext cx="305471" cy="263337"/>
          </a:xfrm>
          <a:prstGeom prst="triangle">
            <a:avLst/>
          </a:prstGeom>
          <a:solidFill>
            <a:srgbClr val="F5C63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4" name="文本框 13"/>
          <p:cNvSpPr txBox="1"/>
          <p:nvPr/>
        </p:nvSpPr>
        <p:spPr>
          <a:xfrm>
            <a:off x="4438650" y="1165860"/>
            <a:ext cx="33153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2400">
                <a:latin typeface="黑体" panose="02010609060101010101" charset="-122"/>
                <a:ea typeface="黑体" panose="02010609060101010101" charset="-122"/>
              </a:rPr>
              <a:t>研究成果</a:t>
            </a:r>
            <a:endParaRPr lang="zh-CN" altLang="en-US" sz="2400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486535" y="2672715"/>
            <a:ext cx="9220200" cy="2857500"/>
          </a:xfrm>
          <a:prstGeom prst="rect">
            <a:avLst/>
          </a:prstGeom>
        </p:spPr>
      </p:pic>
      <p:sp>
        <p:nvSpPr>
          <p:cNvPr id="17" name="文本框 16"/>
          <p:cNvSpPr txBox="1"/>
          <p:nvPr/>
        </p:nvSpPr>
        <p:spPr>
          <a:xfrm>
            <a:off x="2042795" y="1884680"/>
            <a:ext cx="7990840" cy="607060"/>
          </a:xfrm>
          <a:prstGeom prst="rect">
            <a:avLst/>
          </a:prstGeom>
          <a:noFill/>
        </p:spPr>
        <p:txBody>
          <a:bodyPr wrap="square" rtlCol="0">
            <a:noAutofit/>
          </a:bodyPr>
          <a:p>
            <a:r>
              <a:rPr lang="zh-CN" altLang="en-US" sz="2000" dirty="0">
                <a:latin typeface="宋体" panose="02010600030101010101" pitchFamily="2" charset="-122"/>
                <a:ea typeface="宋体" panose="02010600030101010101" pitchFamily="2" charset="-122"/>
                <a:sym typeface="+mn-ea"/>
              </a:rPr>
              <a:t>将提出的模型与市面现有方法进行实验对比，得到结果如下：</a:t>
            </a:r>
            <a:endParaRPr lang="en-US" altLang="zh-CN" sz="20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endParaRPr lang="zh-CN" altLang="en-US" sz="20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</p:sld>
</file>

<file path=ppt/tags/tag1.xml><?xml version="1.0" encoding="utf-8"?>
<p:tagLst xmlns:p="http://schemas.openxmlformats.org/presentationml/2006/main">
  <p:tag name="PA" val="v4.1.3"/>
</p:tagLst>
</file>

<file path=ppt/tags/tag10.xml><?xml version="1.0" encoding="utf-8"?>
<p:tagLst xmlns:p="http://schemas.openxmlformats.org/presentationml/2006/main">
  <p:tag name="KSO_WM_DIAGRAM_VIRTUALLY_FRAME" val="{&quot;height&quot;:217.93031496063,&quot;left&quot;:450.0746456692912,&quot;top&quot;:184.68763779527558,&quot;width&quot;:438.9253543307088}"/>
</p:tagLst>
</file>

<file path=ppt/tags/tag11.xml><?xml version="1.0" encoding="utf-8"?>
<p:tagLst xmlns:p="http://schemas.openxmlformats.org/presentationml/2006/main">
  <p:tag name="KSO_WM_DIAGRAM_VIRTUALLY_FRAME" val="{&quot;height&quot;:217.93031496063,&quot;left&quot;:450.0746456692912,&quot;top&quot;:184.68763779527558,&quot;width&quot;:438.9253543307088}"/>
</p:tagLst>
</file>

<file path=ppt/tags/tag12.xml><?xml version="1.0" encoding="utf-8"?>
<p:tagLst xmlns:p="http://schemas.openxmlformats.org/presentationml/2006/main">
  <p:tag name="KSO_WM_BEAUTIFY_FLAG" val=""/>
</p:tagLst>
</file>

<file path=ppt/tags/tag13.xml><?xml version="1.0" encoding="utf-8"?>
<p:tagLst xmlns:p="http://schemas.openxmlformats.org/presentationml/2006/main">
  <p:tag name="KSO_WM_BEAUTIFY_FLAG" val=""/>
</p:tagLst>
</file>

<file path=ppt/tags/tag14.xml><?xml version="1.0" encoding="utf-8"?>
<p:tagLst xmlns:p="http://schemas.openxmlformats.org/presentationml/2006/main">
  <p:tag name="KSO_WM_BEAUTIFY_FLAG" val=""/>
</p:tagLst>
</file>

<file path=ppt/tags/tag15.xml><?xml version="1.0" encoding="utf-8"?>
<p:tagLst xmlns:p="http://schemas.openxmlformats.org/presentationml/2006/main">
  <p:tag name="KSO_WM_BEAUTIFY_FLAG" val=""/>
</p:tagLst>
</file>

<file path=ppt/tags/tag16.xml><?xml version="1.0" encoding="utf-8"?>
<p:tagLst xmlns:p="http://schemas.openxmlformats.org/presentationml/2006/main">
  <p:tag name="KSO_WM_BEAUTIFY_FLAG" val=""/>
</p:tagLst>
</file>

<file path=ppt/tags/tag17.xml><?xml version="1.0" encoding="utf-8"?>
<p:tagLst xmlns:p="http://schemas.openxmlformats.org/presentationml/2006/main">
  <p:tag name="KSO_WM_BEAUTIFY_FLAG" val=""/>
</p:tagLst>
</file>

<file path=ppt/tags/tag18.xml><?xml version="1.0" encoding="utf-8"?>
<p:tagLst xmlns:p="http://schemas.openxmlformats.org/presentationml/2006/main">
  <p:tag name="KSO_WM_BEAUTIFY_FLAG" val=""/>
</p:tagLst>
</file>

<file path=ppt/tags/tag19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PA" val="v4.1.3"/>
</p:tagLst>
</file>

<file path=ppt/tags/tag20.xml><?xml version="1.0" encoding="utf-8"?>
<p:tagLst xmlns:p="http://schemas.openxmlformats.org/presentationml/2006/main">
  <p:tag name="KSO_WM_BEAUTIFY_FLAG" val=""/>
</p:tagLst>
</file>

<file path=ppt/tags/tag21.xml><?xml version="1.0" encoding="utf-8"?>
<p:tagLst xmlns:p="http://schemas.openxmlformats.org/presentationml/2006/main">
  <p:tag name="KSO_WM_BEAUTIFY_FLAG" val=""/>
</p:tagLst>
</file>

<file path=ppt/tags/tag22.xml><?xml version="1.0" encoding="utf-8"?>
<p:tagLst xmlns:p="http://schemas.openxmlformats.org/presentationml/2006/main">
  <p:tag name="KSO_WM_BEAUTIFY_FLAG" val=""/>
</p:tagLst>
</file>

<file path=ppt/tags/tag23.xml><?xml version="1.0" encoding="utf-8"?>
<p:tagLst xmlns:p="http://schemas.openxmlformats.org/presentationml/2006/main">
  <p:tag name="KSO_WM_BEAUTIFY_FLAG" val=""/>
</p:tagLst>
</file>

<file path=ppt/tags/tag24.xml><?xml version="1.0" encoding="utf-8"?>
<p:tagLst xmlns:p="http://schemas.openxmlformats.org/presentationml/2006/main">
  <p:tag name="KSO_WM_BEAUTIFY_FLAG" val=""/>
</p:tagLst>
</file>

<file path=ppt/tags/tag25.xml><?xml version="1.0" encoding="utf-8"?>
<p:tagLst xmlns:p="http://schemas.openxmlformats.org/presentationml/2006/main">
  <p:tag name="KSO_WM_BEAUTIFY_FLAG" val=""/>
</p:tagLst>
</file>

<file path=ppt/tags/tag26.xml><?xml version="1.0" encoding="utf-8"?>
<p:tagLst xmlns:p="http://schemas.openxmlformats.org/presentationml/2006/main">
  <p:tag name="KSO_WM_BEAUTIFY_FLAG" val=""/>
</p:tagLst>
</file>

<file path=ppt/tags/tag27.xml><?xml version="1.0" encoding="utf-8"?>
<p:tagLst xmlns:p="http://schemas.openxmlformats.org/presentationml/2006/main">
  <p:tag name="KSO_WM_BEAUTIFY_FLAG" val=""/>
</p:tagLst>
</file>

<file path=ppt/tags/tag28.xml><?xml version="1.0" encoding="utf-8"?>
<p:tagLst xmlns:p="http://schemas.openxmlformats.org/presentationml/2006/main">
  <p:tag name="KSO_WM_BEAUTIFY_FLAG" val=""/>
</p:tagLst>
</file>

<file path=ppt/tags/tag29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PA" val="v4.1.3"/>
</p:tagLst>
</file>

<file path=ppt/tags/tag30.xml><?xml version="1.0" encoding="utf-8"?>
<p:tagLst xmlns:p="http://schemas.openxmlformats.org/presentationml/2006/main">
  <p:tag name="commondata" val="eyJoZGlkIjoiMjQ4ZmFkODU2NjIzNWQ2MTRkNjJlNTUyOWU3NDk5ZGUifQ=="/>
</p:tagLst>
</file>

<file path=ppt/tags/tag4.xml><?xml version="1.0" encoding="utf-8"?>
<p:tagLst xmlns:p="http://schemas.openxmlformats.org/presentationml/2006/main">
  <p:tag name="PA" val="v4.1.3"/>
</p:tagLst>
</file>

<file path=ppt/tags/tag5.xml><?xml version="1.0" encoding="utf-8"?>
<p:tagLst xmlns:p="http://schemas.openxmlformats.org/presentationml/2006/main">
  <p:tag name="PA" val="v4.1.3"/>
</p:tagLst>
</file>

<file path=ppt/tags/tag6.xml><?xml version="1.0" encoding="utf-8"?>
<p:tagLst xmlns:p="http://schemas.openxmlformats.org/presentationml/2006/main">
  <p:tag name="KSO_WM_DIAGRAM_VIRTUALLY_FRAME" val="{&quot;height&quot;:217.93031496063,&quot;left&quot;:450.0746456692912,&quot;top&quot;:184.68763779527558,&quot;width&quot;:438.9253543307088}"/>
</p:tagLst>
</file>

<file path=ppt/tags/tag7.xml><?xml version="1.0" encoding="utf-8"?>
<p:tagLst xmlns:p="http://schemas.openxmlformats.org/presentationml/2006/main">
  <p:tag name="KSO_WM_DIAGRAM_VIRTUALLY_FRAME" val="{&quot;height&quot;:217.93031496063,&quot;left&quot;:450.0746456692912,&quot;top&quot;:184.68763779527558,&quot;width&quot;:438.9253543307088}"/>
</p:tagLst>
</file>

<file path=ppt/tags/tag8.xml><?xml version="1.0" encoding="utf-8"?>
<p:tagLst xmlns:p="http://schemas.openxmlformats.org/presentationml/2006/main">
  <p:tag name="KSO_WM_DIAGRAM_VIRTUALLY_FRAME" val="{&quot;height&quot;:217.93031496063,&quot;left&quot;:450.0746456692912,&quot;top&quot;:184.68763779527558,&quot;width&quot;:438.9253543307088}"/>
</p:tagLst>
</file>

<file path=ppt/tags/tag9.xml><?xml version="1.0" encoding="utf-8"?>
<p:tagLst xmlns:p="http://schemas.openxmlformats.org/presentationml/2006/main">
  <p:tag name="KSO_WM_DIAGRAM_VIRTUALLY_FRAME" val="{&quot;height&quot;:217.93031496063,&quot;left&quot;:450.0746456692912,&quot;top&quot;:184.68763779527558,&quot;width&quot;:438.9253543307088}"/>
</p:tagLst>
</file>

<file path=ppt/theme/theme1.xml><?xml version="1.0" encoding="utf-8"?>
<a:theme xmlns:a="http://schemas.openxmlformats.org/drawingml/2006/main" name="清风素材 https://12sc.taobao.com/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自定义 33">
      <a:majorFont>
        <a:latin typeface="Impact"/>
        <a:ea typeface="微软雅黑"/>
        <a:cs typeface=""/>
      </a:majorFont>
      <a:minorFont>
        <a:latin typeface="Impact"/>
        <a:ea typeface="微软雅黑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1775</Words>
  <Application>WPS 演示</Application>
  <PresentationFormat>宽屏</PresentationFormat>
  <Paragraphs>176</Paragraphs>
  <Slides>20</Slides>
  <Notes>8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3" baseType="lpstr">
      <vt:lpstr>Arial</vt:lpstr>
      <vt:lpstr>宋体</vt:lpstr>
      <vt:lpstr>Wingdings</vt:lpstr>
      <vt:lpstr>Segoe UI Light</vt:lpstr>
      <vt:lpstr>Calibri Light</vt:lpstr>
      <vt:lpstr>微软雅黑 Light</vt:lpstr>
      <vt:lpstr>黑体</vt:lpstr>
      <vt:lpstr>Wingdings</vt:lpstr>
      <vt:lpstr>Impact</vt:lpstr>
      <vt:lpstr>微软雅黑</vt:lpstr>
      <vt:lpstr>Arial Unicode MS</vt:lpstr>
      <vt:lpstr>Calibri</vt:lpstr>
      <vt:lpstr>清风素材 https://12sc.taobao.com/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>阮小文</cp:lastModifiedBy>
  <cp:revision>16</cp:revision>
  <dcterms:created xsi:type="dcterms:W3CDTF">2021-10-13T16:07:00Z</dcterms:created>
  <dcterms:modified xsi:type="dcterms:W3CDTF">2024-03-17T12:58:52Z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2052-12.1.0.16250</vt:lpwstr>
  </property>
  <property fmtid="{D5CDD505-2E9C-101B-9397-08002B2CF9AE}" pid="3" name="ICV">
    <vt:lpwstr>C6A6F5208B80446BBAB03EAE62739221_13</vt:lpwstr>
  </property>
</Properties>
</file>